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
  </p:notesMasterIdLst>
  <p:handoutMasterIdLst>
    <p:handoutMasterId r:id="rId28"/>
  </p:handoutMasterIdLst>
  <p:sldIdLst>
    <p:sldId id="257" r:id="rId2"/>
    <p:sldId id="274" r:id="rId3"/>
    <p:sldId id="295" r:id="rId4"/>
    <p:sldId id="311" r:id="rId5"/>
    <p:sldId id="310" r:id="rId6"/>
    <p:sldId id="297" r:id="rId7"/>
    <p:sldId id="290" r:id="rId8"/>
    <p:sldId id="284" r:id="rId9"/>
    <p:sldId id="304" r:id="rId10"/>
    <p:sldId id="306" r:id="rId11"/>
    <p:sldId id="303" r:id="rId12"/>
    <p:sldId id="291" r:id="rId13"/>
    <p:sldId id="292" r:id="rId14"/>
    <p:sldId id="293" r:id="rId15"/>
    <p:sldId id="294" r:id="rId16"/>
    <p:sldId id="277" r:id="rId17"/>
    <p:sldId id="301" r:id="rId18"/>
    <p:sldId id="260" r:id="rId19"/>
    <p:sldId id="302" r:id="rId20"/>
    <p:sldId id="300" r:id="rId21"/>
    <p:sldId id="271" r:id="rId22"/>
    <p:sldId id="299" r:id="rId23"/>
    <p:sldId id="308" r:id="rId24"/>
    <p:sldId id="309" r:id="rId25"/>
    <p:sldId id="272" r:id="rId26"/>
  </p:sldIdLst>
  <p:sldSz cx="9144000" cy="6858000" type="screen4x3"/>
  <p:notesSz cx="7045325" cy="9345613"/>
  <p:defaultTextStyle>
    <a:defPPr>
      <a:defRPr lang="id-ID"/>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521415D9-36F7-43E2-AB2F-B90AF26B5E84}">
      <p14:sectionLst xmlns:p14="http://schemas.microsoft.com/office/powerpoint/2010/main">
        <p14:section name="Default Section" id="{705A885F-E74E-4470-A35D-DF36AAD92188}">
          <p14:sldIdLst>
            <p14:sldId id="257"/>
            <p14:sldId id="274"/>
            <p14:sldId id="295"/>
            <p14:sldId id="311"/>
            <p14:sldId id="310"/>
            <p14:sldId id="297"/>
            <p14:sldId id="290"/>
            <p14:sldId id="284"/>
            <p14:sldId id="304"/>
            <p14:sldId id="306"/>
            <p14:sldId id="303"/>
            <p14:sldId id="291"/>
            <p14:sldId id="292"/>
            <p14:sldId id="293"/>
          </p14:sldIdLst>
        </p14:section>
        <p14:section name="Untitled Section" id="{4F0714EF-A3EA-4AB7-BB89-A61F7A6C9ECC}">
          <p14:sldIdLst>
            <p14:sldId id="294"/>
            <p14:sldId id="277"/>
            <p14:sldId id="301"/>
            <p14:sldId id="260"/>
            <p14:sldId id="302"/>
            <p14:sldId id="300"/>
            <p14:sldId id="271"/>
            <p14:sldId id="299"/>
            <p14:sldId id="308"/>
            <p14:sldId id="309"/>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4" userDrawn="1">
          <p15:clr>
            <a:srgbClr val="A4A3A4"/>
          </p15:clr>
        </p15:guide>
        <p15:guide id="2" pos="221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FIORE" initials="" lastIdx="0" clrIdx="0"/>
  <p:cmAuthor id="1" name="ecocentric" initials="e" lastIdx="16" clrIdx="1"/>
  <p:cmAuthor id="2" name="Maikel Lieuw-Kie-Song" initials="ML"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915"/>
    <a:srgbClr val="599C56"/>
    <a:srgbClr val="31552F"/>
    <a:srgbClr val="4C8349"/>
    <a:srgbClr val="62A439"/>
    <a:srgbClr val="F2650E"/>
    <a:srgbClr val="F1C60F"/>
    <a:srgbClr val="993366"/>
    <a:srgbClr val="FFE48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0" autoAdjust="0"/>
    <p:restoredTop sz="89928" autoAdjust="0"/>
  </p:normalViewPr>
  <p:slideViewPr>
    <p:cSldViewPr>
      <p:cViewPr varScale="1">
        <p:scale>
          <a:sx n="78" d="100"/>
          <a:sy n="78" d="100"/>
        </p:scale>
        <p:origin x="11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280" y="-126"/>
      </p:cViewPr>
      <p:guideLst>
        <p:guide orient="horz" pos="2944"/>
        <p:guide pos="22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52974" cy="467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5123" name="Rectangle 3"/>
          <p:cNvSpPr>
            <a:spLocks noGrp="1" noChangeArrowheads="1"/>
          </p:cNvSpPr>
          <p:nvPr>
            <p:ph type="dt" sz="quarter" idx="1"/>
          </p:nvPr>
        </p:nvSpPr>
        <p:spPr bwMode="auto">
          <a:xfrm>
            <a:off x="3990721" y="0"/>
            <a:ext cx="3052974" cy="467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96F2457-ACE3-BA4A-873A-FD29B17A1D12}" type="datetime1">
              <a:rPr lang="id-ID"/>
              <a:pPr/>
              <a:t>22/04/2017</a:t>
            </a:fld>
            <a:endParaRPr lang="id-ID"/>
          </a:p>
        </p:txBody>
      </p:sp>
      <p:sp>
        <p:nvSpPr>
          <p:cNvPr id="5124" name="Rectangle 4"/>
          <p:cNvSpPr>
            <a:spLocks noGrp="1" noChangeArrowheads="1"/>
          </p:cNvSpPr>
          <p:nvPr>
            <p:ph type="ftr" sz="quarter" idx="2"/>
          </p:nvPr>
        </p:nvSpPr>
        <p:spPr bwMode="auto">
          <a:xfrm>
            <a:off x="1" y="8876710"/>
            <a:ext cx="3052974" cy="467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125" name="Rectangle 5"/>
          <p:cNvSpPr>
            <a:spLocks noGrp="1" noChangeArrowheads="1"/>
          </p:cNvSpPr>
          <p:nvPr>
            <p:ph type="sldNum" sz="quarter" idx="3"/>
          </p:nvPr>
        </p:nvSpPr>
        <p:spPr bwMode="auto">
          <a:xfrm>
            <a:off x="3990721" y="8876710"/>
            <a:ext cx="3052974" cy="467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E29981-8FE8-C344-88CF-A3DAF804C809}" type="slidenum">
              <a:rPr lang="id-ID"/>
              <a:pPr/>
              <a:t>‹#›</a:t>
            </a:fld>
            <a:endParaRPr lang="id-ID"/>
          </a:p>
        </p:txBody>
      </p:sp>
    </p:spTree>
    <p:extLst>
      <p:ext uri="{BB962C8B-B14F-4D97-AF65-F5344CB8AC3E}">
        <p14:creationId xmlns:p14="http://schemas.microsoft.com/office/powerpoint/2010/main" val="229367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3052974" cy="467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21507" name="Rectangle 3"/>
          <p:cNvSpPr>
            <a:spLocks noGrp="1" noChangeArrowheads="1"/>
          </p:cNvSpPr>
          <p:nvPr>
            <p:ph type="dt" idx="1"/>
          </p:nvPr>
        </p:nvSpPr>
        <p:spPr bwMode="auto">
          <a:xfrm>
            <a:off x="3990721" y="0"/>
            <a:ext cx="3052974" cy="467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A2CEB4C-364C-674E-A933-C3977187AE0B}" type="datetime1">
              <a:rPr lang="id-ID"/>
              <a:pPr/>
              <a:t>22/04/2017</a:t>
            </a:fld>
            <a:endParaRPr lang="id-ID"/>
          </a:p>
        </p:txBody>
      </p:sp>
      <p:sp>
        <p:nvSpPr>
          <p:cNvPr id="21508" name="Rectangle 4"/>
          <p:cNvSpPr>
            <a:spLocks noGrp="1" noRot="1" noChangeAspect="1" noChangeArrowheads="1" noTextEdit="1"/>
          </p:cNvSpPr>
          <p:nvPr>
            <p:ph type="sldImg" idx="2"/>
          </p:nvPr>
        </p:nvSpPr>
        <p:spPr bwMode="auto">
          <a:xfrm>
            <a:off x="1187450" y="701675"/>
            <a:ext cx="4670425" cy="3503613"/>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704533" y="4439166"/>
            <a:ext cx="5636260" cy="42055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a:t>Click to edit Master text styles</a:t>
            </a:r>
          </a:p>
          <a:p>
            <a:pPr lvl="1"/>
            <a:r>
              <a:rPr lang="id-ID"/>
              <a:t>Second level</a:t>
            </a:r>
          </a:p>
          <a:p>
            <a:pPr lvl="2"/>
            <a:r>
              <a:rPr lang="id-ID"/>
              <a:t>Third level</a:t>
            </a:r>
          </a:p>
          <a:p>
            <a:pPr lvl="3"/>
            <a:r>
              <a:rPr lang="id-ID"/>
              <a:t>Fourth level</a:t>
            </a:r>
          </a:p>
          <a:p>
            <a:pPr lvl="4"/>
            <a:r>
              <a:rPr lang="id-ID"/>
              <a:t>Fifth level</a:t>
            </a:r>
          </a:p>
        </p:txBody>
      </p:sp>
      <p:sp>
        <p:nvSpPr>
          <p:cNvPr id="21510" name="Rectangle 6"/>
          <p:cNvSpPr>
            <a:spLocks noGrp="1" noChangeArrowheads="1"/>
          </p:cNvSpPr>
          <p:nvPr>
            <p:ph type="ftr" sz="quarter" idx="4"/>
          </p:nvPr>
        </p:nvSpPr>
        <p:spPr bwMode="auto">
          <a:xfrm>
            <a:off x="1" y="8876710"/>
            <a:ext cx="3052974" cy="467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21511" name="Rectangle 7"/>
          <p:cNvSpPr>
            <a:spLocks noGrp="1" noChangeArrowheads="1"/>
          </p:cNvSpPr>
          <p:nvPr>
            <p:ph type="sldNum" sz="quarter" idx="5"/>
          </p:nvPr>
        </p:nvSpPr>
        <p:spPr bwMode="auto">
          <a:xfrm>
            <a:off x="3990721" y="8876710"/>
            <a:ext cx="3052974" cy="467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DA8B1A-13F2-1446-8603-74185E46CFC5}" type="slidenum">
              <a:rPr lang="id-ID"/>
              <a:pPr/>
              <a:t>‹#›</a:t>
            </a:fld>
            <a:endParaRPr lang="id-ID"/>
          </a:p>
        </p:txBody>
      </p:sp>
    </p:spTree>
    <p:extLst>
      <p:ext uri="{BB962C8B-B14F-4D97-AF65-F5344CB8AC3E}">
        <p14:creationId xmlns:p14="http://schemas.microsoft.com/office/powerpoint/2010/main" val="872164325"/>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a:t>
            </a:fld>
            <a:endParaRPr lang="id-ID"/>
          </a:p>
        </p:txBody>
      </p:sp>
    </p:spTree>
    <p:extLst>
      <p:ext uri="{BB962C8B-B14F-4D97-AF65-F5344CB8AC3E}">
        <p14:creationId xmlns:p14="http://schemas.microsoft.com/office/powerpoint/2010/main" val="334881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14</a:t>
            </a:fld>
            <a:endParaRPr lang="id-ID"/>
          </a:p>
        </p:txBody>
      </p:sp>
    </p:spTree>
    <p:extLst>
      <p:ext uri="{BB962C8B-B14F-4D97-AF65-F5344CB8AC3E}">
        <p14:creationId xmlns:p14="http://schemas.microsoft.com/office/powerpoint/2010/main" val="392630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15</a:t>
            </a:fld>
            <a:endParaRPr lang="id-ID"/>
          </a:p>
        </p:txBody>
      </p:sp>
    </p:spTree>
    <p:extLst>
      <p:ext uri="{BB962C8B-B14F-4D97-AF65-F5344CB8AC3E}">
        <p14:creationId xmlns:p14="http://schemas.microsoft.com/office/powerpoint/2010/main" val="52631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16</a:t>
            </a:fld>
            <a:endParaRPr lang="id-ID"/>
          </a:p>
        </p:txBody>
      </p:sp>
    </p:spTree>
    <p:extLst>
      <p:ext uri="{BB962C8B-B14F-4D97-AF65-F5344CB8AC3E}">
        <p14:creationId xmlns:p14="http://schemas.microsoft.com/office/powerpoint/2010/main" val="26312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17</a:t>
            </a:fld>
            <a:endParaRPr lang="id-ID"/>
          </a:p>
        </p:txBody>
      </p:sp>
    </p:spTree>
    <p:extLst>
      <p:ext uri="{BB962C8B-B14F-4D97-AF65-F5344CB8AC3E}">
        <p14:creationId xmlns:p14="http://schemas.microsoft.com/office/powerpoint/2010/main" val="323740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18</a:t>
            </a:fld>
            <a:endParaRPr lang="id-ID"/>
          </a:p>
        </p:txBody>
      </p:sp>
    </p:spTree>
    <p:extLst>
      <p:ext uri="{BB962C8B-B14F-4D97-AF65-F5344CB8AC3E}">
        <p14:creationId xmlns:p14="http://schemas.microsoft.com/office/powerpoint/2010/main" val="423529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19</a:t>
            </a:fld>
            <a:endParaRPr lang="id-ID"/>
          </a:p>
        </p:txBody>
      </p:sp>
    </p:spTree>
    <p:extLst>
      <p:ext uri="{BB962C8B-B14F-4D97-AF65-F5344CB8AC3E}">
        <p14:creationId xmlns:p14="http://schemas.microsoft.com/office/powerpoint/2010/main" val="416685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20</a:t>
            </a:fld>
            <a:endParaRPr lang="id-ID"/>
          </a:p>
        </p:txBody>
      </p:sp>
    </p:spTree>
    <p:extLst>
      <p:ext uri="{BB962C8B-B14F-4D97-AF65-F5344CB8AC3E}">
        <p14:creationId xmlns:p14="http://schemas.microsoft.com/office/powerpoint/2010/main" val="358323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21</a:t>
            </a:fld>
            <a:endParaRPr lang="id-ID"/>
          </a:p>
        </p:txBody>
      </p:sp>
    </p:spTree>
    <p:extLst>
      <p:ext uri="{BB962C8B-B14F-4D97-AF65-F5344CB8AC3E}">
        <p14:creationId xmlns:p14="http://schemas.microsoft.com/office/powerpoint/2010/main" val="11493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22</a:t>
            </a:fld>
            <a:endParaRPr lang="id-ID"/>
          </a:p>
        </p:txBody>
      </p:sp>
    </p:spTree>
    <p:extLst>
      <p:ext uri="{BB962C8B-B14F-4D97-AF65-F5344CB8AC3E}">
        <p14:creationId xmlns:p14="http://schemas.microsoft.com/office/powerpoint/2010/main" val="127591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23</a:t>
            </a:fld>
            <a:endParaRPr lang="id-ID"/>
          </a:p>
        </p:txBody>
      </p:sp>
    </p:spTree>
    <p:extLst>
      <p:ext uri="{BB962C8B-B14F-4D97-AF65-F5344CB8AC3E}">
        <p14:creationId xmlns:p14="http://schemas.microsoft.com/office/powerpoint/2010/main" val="191366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a:t>
            </a:fld>
            <a:endParaRPr lang="id-ID"/>
          </a:p>
        </p:txBody>
      </p:sp>
    </p:spTree>
    <p:extLst>
      <p:ext uri="{BB962C8B-B14F-4D97-AF65-F5344CB8AC3E}">
        <p14:creationId xmlns:p14="http://schemas.microsoft.com/office/powerpoint/2010/main" val="56364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24</a:t>
            </a:fld>
            <a:endParaRPr lang="id-ID"/>
          </a:p>
        </p:txBody>
      </p:sp>
    </p:spTree>
    <p:extLst>
      <p:ext uri="{BB962C8B-B14F-4D97-AF65-F5344CB8AC3E}">
        <p14:creationId xmlns:p14="http://schemas.microsoft.com/office/powerpoint/2010/main" val="27048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25</a:t>
            </a:fld>
            <a:endParaRPr lang="id-ID"/>
          </a:p>
        </p:txBody>
      </p:sp>
    </p:spTree>
    <p:extLst>
      <p:ext uri="{BB962C8B-B14F-4D97-AF65-F5344CB8AC3E}">
        <p14:creationId xmlns:p14="http://schemas.microsoft.com/office/powerpoint/2010/main" val="271118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7</a:t>
            </a:fld>
            <a:endParaRPr lang="id-ID"/>
          </a:p>
        </p:txBody>
      </p:sp>
    </p:spTree>
    <p:extLst>
      <p:ext uri="{BB962C8B-B14F-4D97-AF65-F5344CB8AC3E}">
        <p14:creationId xmlns:p14="http://schemas.microsoft.com/office/powerpoint/2010/main" val="73207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8</a:t>
            </a:fld>
            <a:endParaRPr lang="id-ID"/>
          </a:p>
        </p:txBody>
      </p:sp>
    </p:spTree>
    <p:extLst>
      <p:ext uri="{BB962C8B-B14F-4D97-AF65-F5344CB8AC3E}">
        <p14:creationId xmlns:p14="http://schemas.microsoft.com/office/powerpoint/2010/main" val="26809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9</a:t>
            </a:fld>
            <a:endParaRPr lang="id-ID"/>
          </a:p>
        </p:txBody>
      </p:sp>
    </p:spTree>
    <p:extLst>
      <p:ext uri="{BB962C8B-B14F-4D97-AF65-F5344CB8AC3E}">
        <p14:creationId xmlns:p14="http://schemas.microsoft.com/office/powerpoint/2010/main" val="296731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10</a:t>
            </a:fld>
            <a:endParaRPr lang="id-ID"/>
          </a:p>
        </p:txBody>
      </p:sp>
    </p:spTree>
    <p:extLst>
      <p:ext uri="{BB962C8B-B14F-4D97-AF65-F5344CB8AC3E}">
        <p14:creationId xmlns:p14="http://schemas.microsoft.com/office/powerpoint/2010/main" val="319754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11</a:t>
            </a:fld>
            <a:endParaRPr lang="id-ID"/>
          </a:p>
        </p:txBody>
      </p:sp>
    </p:spTree>
    <p:extLst>
      <p:ext uri="{BB962C8B-B14F-4D97-AF65-F5344CB8AC3E}">
        <p14:creationId xmlns:p14="http://schemas.microsoft.com/office/powerpoint/2010/main" val="258687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12</a:t>
            </a:fld>
            <a:endParaRPr lang="id-ID"/>
          </a:p>
        </p:txBody>
      </p:sp>
    </p:spTree>
    <p:extLst>
      <p:ext uri="{BB962C8B-B14F-4D97-AF65-F5344CB8AC3E}">
        <p14:creationId xmlns:p14="http://schemas.microsoft.com/office/powerpoint/2010/main" val="281294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A2CEB4C-364C-674E-A933-C3977187AE0B}" type="datetime1">
              <a:rPr lang="id-ID" smtClean="0"/>
              <a:pPr/>
              <a:t>22/04/2017</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13</a:t>
            </a:fld>
            <a:endParaRPr lang="id-ID"/>
          </a:p>
        </p:txBody>
      </p:sp>
    </p:spTree>
    <p:extLst>
      <p:ext uri="{BB962C8B-B14F-4D97-AF65-F5344CB8AC3E}">
        <p14:creationId xmlns:p14="http://schemas.microsoft.com/office/powerpoint/2010/main" val="3663186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userDrawn="1"/>
        </p:nvSpPr>
        <p:spPr>
          <a:xfrm>
            <a:off x="4644008" y="2132856"/>
            <a:ext cx="3816424" cy="646331"/>
          </a:xfrm>
          <a:prstGeom prst="rect">
            <a:avLst/>
          </a:prstGeom>
          <a:noFill/>
        </p:spPr>
        <p:txBody>
          <a:bodyPr wrap="square" rtlCol="0">
            <a:spAutoFit/>
          </a:bodyPr>
          <a:lstStyle/>
          <a:p>
            <a:r>
              <a:rPr lang="en-GB" sz="3600" dirty="0">
                <a:solidFill>
                  <a:srgbClr val="31552F"/>
                </a:solidFill>
              </a:rPr>
              <a:t>Academy on</a:t>
            </a:r>
          </a:p>
        </p:txBody>
      </p:sp>
      <p:sp>
        <p:nvSpPr>
          <p:cNvPr id="7" name="TextBox 6"/>
          <p:cNvSpPr txBox="1"/>
          <p:nvPr userDrawn="1"/>
        </p:nvSpPr>
        <p:spPr>
          <a:xfrm>
            <a:off x="4572000" y="2615105"/>
            <a:ext cx="4392488" cy="646331"/>
          </a:xfrm>
          <a:prstGeom prst="rect">
            <a:avLst/>
          </a:prstGeom>
          <a:noFill/>
        </p:spPr>
        <p:txBody>
          <a:bodyPr wrap="square" rtlCol="0">
            <a:spAutoFit/>
          </a:bodyPr>
          <a:lstStyle/>
          <a:p>
            <a:r>
              <a:rPr lang="en-GB" sz="3600" dirty="0" smtClean="0">
                <a:solidFill>
                  <a:srgbClr val="62A439"/>
                </a:solidFill>
              </a:rPr>
              <a:t>Rural Development:</a:t>
            </a:r>
            <a:endParaRPr lang="en-GB" sz="3600" dirty="0">
              <a:solidFill>
                <a:srgbClr val="62A439"/>
              </a:solidFill>
            </a:endParaRPr>
          </a:p>
        </p:txBody>
      </p:sp>
      <p:sp>
        <p:nvSpPr>
          <p:cNvPr id="8" name="TextBox 7"/>
          <p:cNvSpPr txBox="1"/>
          <p:nvPr userDrawn="1"/>
        </p:nvSpPr>
        <p:spPr>
          <a:xfrm>
            <a:off x="4572000" y="3212976"/>
            <a:ext cx="4464496" cy="307777"/>
          </a:xfrm>
          <a:prstGeom prst="rect">
            <a:avLst/>
          </a:prstGeom>
          <a:noFill/>
        </p:spPr>
        <p:txBody>
          <a:bodyPr wrap="square" rtlCol="0">
            <a:spAutoFit/>
          </a:bodyPr>
          <a:lstStyle/>
          <a:p>
            <a:r>
              <a:rPr lang="en-GB" sz="1400" dirty="0" smtClean="0">
                <a:solidFill>
                  <a:schemeClr val="bg1"/>
                </a:solidFill>
              </a:rPr>
              <a:t>Towards Decent Work for Youth in the Rural Economy</a:t>
            </a:r>
            <a:endParaRPr lang="en-GB" sz="1400" dirty="0">
              <a:solidFill>
                <a:schemeClr val="bg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37856" y="1196752"/>
            <a:ext cx="4038600" cy="4525963"/>
          </a:xfrm>
          <a:prstGeom prst="rect">
            <a:avLst/>
          </a:prstGeom>
        </p:spPr>
        <p:txBody>
          <a:bodyPr/>
          <a:lstStyle>
            <a:lvl1pPr algn="l">
              <a:buClr>
                <a:srgbClr val="0070C0"/>
              </a:buClr>
              <a:defRPr sz="2800" b="1">
                <a:solidFill>
                  <a:srgbClr val="0070C0"/>
                </a:solidFill>
                <a:latin typeface="Arial" pitchFamily="34" charset="0"/>
                <a:cs typeface="Arial" pitchFamily="34" charset="0"/>
              </a:defRPr>
            </a:lvl1pPr>
            <a:lvl2pPr>
              <a:buClr>
                <a:schemeClr val="accent1"/>
              </a:buClr>
              <a:defRPr sz="2400"/>
            </a:lvl2pPr>
            <a:lvl3pPr>
              <a:buClr>
                <a:schemeClr val="accent1"/>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Box 4"/>
          <p:cNvSpPr txBox="1"/>
          <p:nvPr userDrawn="1"/>
        </p:nvSpPr>
        <p:spPr>
          <a:xfrm>
            <a:off x="3419872" y="4077072"/>
            <a:ext cx="2592288"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461392" y="1196752"/>
            <a:ext cx="4038600" cy="4525963"/>
          </a:xfrm>
          <a:prstGeom prst="rect">
            <a:avLst/>
          </a:prstGeom>
        </p:spPr>
        <p:txBody>
          <a:bodyPr/>
          <a:lstStyle>
            <a:lvl1pPr>
              <a:buClr>
                <a:srgbClr val="0070C0"/>
              </a:buClr>
              <a:defRPr sz="2800" b="1">
                <a:solidFill>
                  <a:srgbClr val="0070C0"/>
                </a:solidFill>
                <a:latin typeface="Arial" pitchFamily="34" charset="0"/>
                <a:cs typeface="Arial" pitchFamily="34" charset="0"/>
              </a:defRPr>
            </a:lvl1pPr>
            <a:lvl2pPr>
              <a:buClr>
                <a:schemeClr val="accent1"/>
              </a:buClr>
              <a:defRPr sz="2400"/>
            </a:lvl2pPr>
            <a:lvl3pPr>
              <a:buClr>
                <a:schemeClr val="accent1"/>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968117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a:prstGeom prst="rect">
            <a:avLst/>
          </a:prstGeom>
        </p:spPr>
        <p:txBody>
          <a:bodyPr/>
          <a:lstStyle>
            <a:lvl1pPr>
              <a:defRPr b="1">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9" name="Content Placeholder 8"/>
          <p:cNvSpPr>
            <a:spLocks noGrp="1"/>
          </p:cNvSpPr>
          <p:nvPr>
            <p:ph sz="quarter" idx="13"/>
          </p:nvPr>
        </p:nvSpPr>
        <p:spPr>
          <a:xfrm>
            <a:off x="539750" y="2565400"/>
            <a:ext cx="8208963" cy="3167063"/>
          </a:xfrm>
          <a:prstGeom prst="rect">
            <a:avLst/>
          </a:prstGeom>
        </p:spPr>
        <p:txBody>
          <a:bodyPr/>
          <a:lstStyle>
            <a:lvl1pPr>
              <a:buClr>
                <a:schemeClr val="accent6">
                  <a:lumMod val="60000"/>
                  <a:lumOff val="40000"/>
                </a:schemeClr>
              </a:buClr>
              <a:defRPr/>
            </a:lvl1pPr>
            <a:lvl2pPr>
              <a:buClr>
                <a:schemeClr val="accent1"/>
              </a:buClr>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70842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BF8C74A-0D4C-4D85-9596-B1ACC3CFCC62}" type="datetimeFigureOut">
              <a:rPr lang="en-GB" smtClean="0"/>
              <a:t>22/04/2017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5AD90D6-4F2A-44B3-AAA2-7FD4E24AFE84}" type="slidenum">
              <a:rPr lang="en-GB" smtClean="0"/>
              <a:t>‹#›</a:t>
            </a:fld>
            <a:endParaRPr lang="en-GB"/>
          </a:p>
        </p:txBody>
      </p:sp>
      <p:sp>
        <p:nvSpPr>
          <p:cNvPr id="6" name="Vertical Text Placeholder 2"/>
          <p:cNvSpPr>
            <a:spLocks noGrp="1"/>
          </p:cNvSpPr>
          <p:nvPr>
            <p:ph type="body" orient="vert" idx="1"/>
          </p:nvPr>
        </p:nvSpPr>
        <p:spPr>
          <a:xfrm>
            <a:off x="467544" y="1196752"/>
            <a:ext cx="8229600" cy="4525963"/>
          </a:xfrm>
          <a:prstGeom prst="rect">
            <a:avLst/>
          </a:prstGeom>
        </p:spPr>
        <p:txBody>
          <a:bodyPr vert="eaVert"/>
          <a:lstStyle>
            <a:lvl2pPr>
              <a:buClr>
                <a:schemeClr val="accent1"/>
              </a:buClr>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159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56183" y="1196752"/>
            <a:ext cx="4040188" cy="639762"/>
          </a:xfrm>
          <a:prstGeom prst="rect">
            <a:avLst/>
          </a:prstGeom>
        </p:spPr>
        <p:txBody>
          <a:bodyPr anchor="b"/>
          <a:lstStyle>
            <a:lvl1pPr marL="0" indent="0">
              <a:buNone/>
              <a:defRPr sz="2400" b="1">
                <a:solidFill>
                  <a:schemeClr val="accent3"/>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6183" y="1836514"/>
            <a:ext cx="4040188" cy="3951288"/>
          </a:xfrm>
          <a:prstGeom prst="rect">
            <a:avLst/>
          </a:prstGeom>
        </p:spPr>
        <p:txBody>
          <a:bodyPr/>
          <a:lstStyle>
            <a:lvl1pPr>
              <a:defRPr sz="2400"/>
            </a:lvl1pPr>
            <a:lvl2pPr>
              <a:buClr>
                <a:schemeClr val="accent1"/>
              </a:buClr>
              <a:defRPr sz="2000"/>
            </a:lvl2pPr>
            <a:lvl3pPr>
              <a:buClr>
                <a:schemeClr val="accent1"/>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4"/>
          <p:cNvSpPr>
            <a:spLocks noGrp="1"/>
          </p:cNvSpPr>
          <p:nvPr>
            <p:ph type="body" sz="quarter" idx="3"/>
          </p:nvPr>
        </p:nvSpPr>
        <p:spPr>
          <a:xfrm>
            <a:off x="4644008" y="1196752"/>
            <a:ext cx="4041775" cy="639762"/>
          </a:xfrm>
          <a:prstGeom prst="rect">
            <a:avLst/>
          </a:prstGeom>
        </p:spPr>
        <p:txBody>
          <a:bodyPr anchor="b"/>
          <a:lstStyle>
            <a:lvl1pPr marL="0" indent="0">
              <a:buNone/>
              <a:defRPr sz="2400" b="0">
                <a:solidFill>
                  <a:schemeClr val="accent3"/>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5"/>
          <p:cNvSpPr>
            <a:spLocks noGrp="1"/>
          </p:cNvSpPr>
          <p:nvPr>
            <p:ph sz="quarter" idx="4"/>
          </p:nvPr>
        </p:nvSpPr>
        <p:spPr>
          <a:xfrm>
            <a:off x="4644008" y="1836514"/>
            <a:ext cx="4041775" cy="3951288"/>
          </a:xfrm>
          <a:prstGeom prst="rect">
            <a:avLst/>
          </a:prstGeom>
        </p:spPr>
        <p:txBody>
          <a:bodyPr/>
          <a:lstStyle>
            <a:lvl1pPr>
              <a:defRPr sz="2400"/>
            </a:lvl1pPr>
            <a:lvl2pPr>
              <a:buClr>
                <a:schemeClr val="accent1"/>
              </a:buClr>
              <a:defRPr sz="2000"/>
            </a:lvl2pPr>
            <a:lvl3pPr>
              <a:buClr>
                <a:schemeClr val="accent1"/>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884197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GB" dirty="0"/>
          </a:p>
        </p:txBody>
      </p:sp>
      <p:sp>
        <p:nvSpPr>
          <p:cNvPr id="7" name="Text Placeholder 2"/>
          <p:cNvSpPr>
            <a:spLocks noGrp="1"/>
          </p:cNvSpPr>
          <p:nvPr>
            <p:ph type="body" idx="1"/>
          </p:nvPr>
        </p:nvSpPr>
        <p:spPr>
          <a:xfrm>
            <a:off x="722313" y="2864917"/>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2472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BAEBC773-8A63-4E25-B8E1-2481BFF0979F}" type="slidenum">
              <a:rPr lang="en-GB" altLang="en-US" smtClean="0"/>
              <a:pPr/>
              <a:t>‹#›</a:t>
            </a:fld>
            <a:endParaRPr lang="en-GB" altLang="en-US"/>
          </a:p>
        </p:txBody>
      </p:sp>
    </p:spTree>
    <p:extLst>
      <p:ext uri="{BB962C8B-B14F-4D97-AF65-F5344CB8AC3E}">
        <p14:creationId xmlns:p14="http://schemas.microsoft.com/office/powerpoint/2010/main" val="3539882738"/>
      </p:ext>
    </p:extLst>
  </p:cSld>
  <p:clrMapOvr>
    <a:masterClrMapping/>
  </p:clrMapOvr>
  <p:transition spd="slow" advClick="0" advTm="2000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6"/>
          <p:cNvSpPr txBox="1">
            <a:spLocks noChangeArrowheads="1"/>
          </p:cNvSpPr>
          <p:nvPr userDrawn="1"/>
        </p:nvSpPr>
        <p:spPr bwMode="auto">
          <a:xfrm>
            <a:off x="107950" y="182563"/>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endParaRPr lang="en-US" smtClean="0"/>
          </a:p>
        </p:txBody>
      </p:sp>
      <p:sp>
        <p:nvSpPr>
          <p:cNvPr id="17" name="Slide Number Placeholder 3"/>
          <p:cNvSpPr txBox="1">
            <a:spLocks/>
          </p:cNvSpPr>
          <p:nvPr userDrawn="1"/>
        </p:nvSpPr>
        <p:spPr>
          <a:xfrm>
            <a:off x="8604448" y="6432550"/>
            <a:ext cx="499801"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600" smtClean="0">
                <a:solidFill>
                  <a:schemeClr val="bg1"/>
                </a:solidFill>
              </a:rPr>
              <a:pPr algn="ctr" eaLnBrk="1" hangingPunct="1">
                <a:defRPr/>
              </a:pPr>
              <a:t>‹#›</a:t>
            </a:fld>
            <a:endParaRPr lang="id-ID" sz="1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Lst>
  <p:timing>
    <p:tnLst>
      <p:par>
        <p:cTn id="1" dur="indefinite" restart="never" nodeType="tmRoot"/>
      </p:par>
    </p:tnLst>
  </p:timing>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agr.asu.edu.eg/"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cid:image002.png@01D185B3.63C59B70" TargetMode="External"/><Relationship Id="rId5" Type="http://schemas.openxmlformats.org/officeDocument/2006/relationships/image" Target="../media/image2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cid:image005.png@01CF4382.CDB7D4A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3295"/>
            <a:ext cx="6335198" cy="943096"/>
          </a:xfrm>
        </p:spPr>
        <p:txBody>
          <a:bodyPr/>
          <a:lstStyle/>
          <a:p>
            <a:pPr lvl="0" algn="ctr"/>
            <a:r>
              <a:rPr lang="en-US" sz="2800" dirty="0" err="1" smtClean="0">
                <a:solidFill>
                  <a:srgbClr val="EB9915"/>
                </a:solidFill>
                <a:latin typeface="Arial Black" panose="020B0A04020102020204" pitchFamily="34" charset="0"/>
                <a:cs typeface="Arial"/>
              </a:rPr>
              <a:t>Bashaier</a:t>
            </a:r>
            <a:r>
              <a:rPr lang="en-US" sz="2800" dirty="0" smtClean="0">
                <a:solidFill>
                  <a:srgbClr val="EB9915"/>
                </a:solidFill>
                <a:latin typeface="Arial Black" panose="020B0A04020102020204" pitchFamily="34" charset="0"/>
                <a:cs typeface="Arial"/>
              </a:rPr>
              <a:t>…</a:t>
            </a:r>
            <a:br>
              <a:rPr lang="en-US" sz="2800" dirty="0" smtClean="0">
                <a:solidFill>
                  <a:srgbClr val="EB9915"/>
                </a:solidFill>
                <a:latin typeface="Arial Black" panose="020B0A04020102020204" pitchFamily="34" charset="0"/>
                <a:cs typeface="Arial"/>
              </a:rPr>
            </a:br>
            <a:r>
              <a:rPr lang="en-US" sz="2800" dirty="0" smtClean="0">
                <a:solidFill>
                  <a:srgbClr val="EB9915"/>
                </a:solidFill>
                <a:latin typeface="Arial Black" panose="020B0A04020102020204" pitchFamily="34" charset="0"/>
                <a:cs typeface="Arial"/>
              </a:rPr>
              <a:t> Egypt’s M-Agriculture Channel </a:t>
            </a:r>
            <a:br>
              <a:rPr lang="en-US" sz="2800" dirty="0" smtClean="0">
                <a:solidFill>
                  <a:srgbClr val="EB9915"/>
                </a:solidFill>
                <a:latin typeface="Arial Black" panose="020B0A04020102020204" pitchFamily="34" charset="0"/>
                <a:cs typeface="Arial"/>
              </a:rPr>
            </a:br>
            <a:endParaRPr lang="fr-FR" sz="2800" dirty="0">
              <a:solidFill>
                <a:srgbClr val="EB9915"/>
              </a:solidFill>
              <a:latin typeface="Arial Black" panose="020B0A04020102020204" pitchFamily="34" charset="0"/>
            </a:endParaRPr>
          </a:p>
        </p:txBody>
      </p:sp>
      <p:sp>
        <p:nvSpPr>
          <p:cNvPr id="4" name="Rectangle 3"/>
          <p:cNvSpPr/>
          <p:nvPr/>
        </p:nvSpPr>
        <p:spPr>
          <a:xfrm>
            <a:off x="755576" y="1895440"/>
            <a:ext cx="7848872" cy="2092881"/>
          </a:xfrm>
          <a:prstGeom prst="rect">
            <a:avLst/>
          </a:prstGeom>
        </p:spPr>
        <p:txBody>
          <a:bodyPr wrap="square">
            <a:spAutoFit/>
          </a:bodyPr>
          <a:lstStyle/>
          <a:p>
            <a:pPr algn="ctr"/>
            <a:r>
              <a:rPr lang="en-US" b="1" dirty="0" err="1">
                <a:solidFill>
                  <a:srgbClr val="599C56"/>
                </a:solidFill>
                <a:latin typeface="Arial Black" panose="020B0A04020102020204" pitchFamily="34" charset="0"/>
              </a:rPr>
              <a:t>Bashaier</a:t>
            </a:r>
            <a:r>
              <a:rPr lang="en-US" b="1" dirty="0">
                <a:solidFill>
                  <a:srgbClr val="599C56"/>
                </a:solidFill>
                <a:latin typeface="Arial Black" panose="020B0A04020102020204" pitchFamily="34" charset="0"/>
              </a:rPr>
              <a:t>… The 1</a:t>
            </a:r>
            <a:r>
              <a:rPr lang="en-US" b="1" baseline="30000" dirty="0">
                <a:solidFill>
                  <a:srgbClr val="599C56"/>
                </a:solidFill>
                <a:latin typeface="Arial Black" panose="020B0A04020102020204" pitchFamily="34" charset="0"/>
              </a:rPr>
              <a:t>st</a:t>
            </a:r>
            <a:r>
              <a:rPr lang="en-US" b="1" dirty="0">
                <a:solidFill>
                  <a:srgbClr val="599C56"/>
                </a:solidFill>
                <a:latin typeface="Arial Black" panose="020B0A04020102020204" pitchFamily="34" charset="0"/>
              </a:rPr>
              <a:t> Agriculture Marketing Network </a:t>
            </a:r>
            <a:r>
              <a:rPr lang="en-US" b="1" dirty="0" smtClean="0">
                <a:solidFill>
                  <a:srgbClr val="599C56"/>
                </a:solidFill>
                <a:latin typeface="Arial Black" panose="020B0A04020102020204" pitchFamily="34" charset="0"/>
              </a:rPr>
              <a:t>in Egypt</a:t>
            </a:r>
            <a:r>
              <a:rPr lang="en-US" b="1" dirty="0">
                <a:solidFill>
                  <a:srgbClr val="599C56"/>
                </a:solidFill>
                <a:latin typeface="Arial Black" panose="020B0A04020102020204" pitchFamily="34" charset="0"/>
              </a:rPr>
              <a:t/>
            </a:r>
            <a:br>
              <a:rPr lang="en-US" b="1" dirty="0">
                <a:solidFill>
                  <a:srgbClr val="599C56"/>
                </a:solidFill>
                <a:latin typeface="Arial Black" panose="020B0A04020102020204" pitchFamily="34" charset="0"/>
              </a:rPr>
            </a:br>
            <a:r>
              <a:rPr lang="en-US" b="1" dirty="0">
                <a:solidFill>
                  <a:srgbClr val="599C56"/>
                </a:solidFill>
                <a:latin typeface="Arial Black" panose="020B0A04020102020204" pitchFamily="34" charset="0"/>
              </a:rPr>
              <a:t>combining an inclusive business approach </a:t>
            </a:r>
            <a:endParaRPr lang="en-US" b="1" dirty="0" smtClean="0">
              <a:solidFill>
                <a:srgbClr val="599C56"/>
              </a:solidFill>
              <a:latin typeface="Arial Black" panose="020B0A04020102020204" pitchFamily="34" charset="0"/>
            </a:endParaRPr>
          </a:p>
          <a:p>
            <a:pPr algn="ctr"/>
            <a:r>
              <a:rPr lang="en-US" b="1" dirty="0" smtClean="0">
                <a:solidFill>
                  <a:srgbClr val="599C56"/>
                </a:solidFill>
                <a:latin typeface="Arial Black" panose="020B0A04020102020204" pitchFamily="34" charset="0"/>
              </a:rPr>
              <a:t>to </a:t>
            </a:r>
            <a:r>
              <a:rPr lang="en-US" b="1" dirty="0">
                <a:solidFill>
                  <a:srgbClr val="599C56"/>
                </a:solidFill>
                <a:latin typeface="Arial Black" panose="020B0A04020102020204" pitchFamily="34" charset="0"/>
              </a:rPr>
              <a:t>ICT </a:t>
            </a:r>
            <a:r>
              <a:rPr lang="en-US" b="1" dirty="0" smtClean="0">
                <a:solidFill>
                  <a:srgbClr val="599C56"/>
                </a:solidFill>
                <a:latin typeface="Arial Black" panose="020B0A04020102020204" pitchFamily="34" charset="0"/>
              </a:rPr>
              <a:t>development </a:t>
            </a:r>
          </a:p>
          <a:p>
            <a:pPr algn="ctr"/>
            <a:r>
              <a:rPr lang="en-US" b="1" dirty="0" smtClean="0">
                <a:solidFill>
                  <a:srgbClr val="599C56"/>
                </a:solidFill>
                <a:latin typeface="Arial Black" panose="020B0A04020102020204" pitchFamily="34" charset="0"/>
              </a:rPr>
              <a:t>focused on the small farmers and their market linkages</a:t>
            </a:r>
          </a:p>
          <a:p>
            <a:pPr algn="ctr"/>
            <a:r>
              <a:rPr lang="en-US" sz="2200" b="1" dirty="0" smtClean="0">
                <a:solidFill>
                  <a:srgbClr val="4C8349"/>
                </a:solidFill>
                <a:latin typeface="Arial Black" panose="020B0A04020102020204" pitchFamily="34" charset="0"/>
              </a:rPr>
              <a:t> </a:t>
            </a:r>
            <a:endParaRPr lang="en-US" sz="2200" b="1" dirty="0">
              <a:solidFill>
                <a:srgbClr val="4C8349"/>
              </a:solidFill>
              <a:latin typeface="Arial Black" panose="020B0A04020102020204" pitchFamily="34" charset="0"/>
            </a:endParaRPr>
          </a:p>
          <a:p>
            <a:r>
              <a:rPr lang="en-US" b="1" dirty="0" smtClean="0">
                <a:latin typeface="Arial Black" panose="020B0A04020102020204" pitchFamily="34" charset="0"/>
              </a:rPr>
              <a:t>A project of Knowledge Economy Foundation</a:t>
            </a:r>
            <a:r>
              <a:rPr lang="en-US" b="1" dirty="0" smtClean="0">
                <a:solidFill>
                  <a:srgbClr val="EB9915"/>
                </a:solidFill>
                <a:latin typeface="Arial Black" panose="020B0A04020102020204" pitchFamily="34" charset="0"/>
              </a:rPr>
              <a:t> </a:t>
            </a:r>
            <a:r>
              <a:rPr lang="en-US" b="1" dirty="0" smtClean="0">
                <a:latin typeface="Arial Black" panose="020B0A04020102020204" pitchFamily="34" charset="0"/>
              </a:rPr>
              <a:t>funded </a:t>
            </a:r>
            <a:r>
              <a:rPr lang="en-US" b="1" dirty="0">
                <a:latin typeface="Arial Black" panose="020B0A04020102020204" pitchFamily="34" charset="0"/>
              </a:rPr>
              <a:t>by RDI</a:t>
            </a:r>
            <a:endParaRPr lang="en-US" dirty="0">
              <a:latin typeface="Arial Black" panose="020B0A04020102020204" pitchFamily="34" charset="0"/>
            </a:endParaRPr>
          </a:p>
          <a:p>
            <a:endParaRPr lang="en-US" b="1" dirty="0" smtClean="0">
              <a:solidFill>
                <a:srgbClr val="EB9915"/>
              </a:solidFill>
              <a:latin typeface="Arial Black" panose="020B0A04020102020204" pitchFamily="34" charset="0"/>
            </a:endParaRPr>
          </a:p>
        </p:txBody>
      </p:sp>
      <p:pic>
        <p:nvPicPr>
          <p:cNvPr id="9" name="Picture 8"/>
          <p:cNvPicPr>
            <a:picLocks noChangeAspect="1"/>
          </p:cNvPicPr>
          <p:nvPr/>
        </p:nvPicPr>
        <p:blipFill>
          <a:blip r:embed="rId3"/>
          <a:stretch>
            <a:fillRect/>
          </a:stretch>
        </p:blipFill>
        <p:spPr>
          <a:xfrm>
            <a:off x="0" y="4553246"/>
            <a:ext cx="9144000" cy="2380954"/>
          </a:xfrm>
          <a:prstGeom prst="rect">
            <a:avLst/>
          </a:prstGeom>
        </p:spPr>
      </p:pic>
      <p:pic>
        <p:nvPicPr>
          <p:cNvPr id="11" name="Picture 2"/>
          <p:cNvPicPr>
            <a:picLocks noChangeAspect="1" noChangeArrowheads="1"/>
          </p:cNvPicPr>
          <p:nvPr/>
        </p:nvPicPr>
        <p:blipFill>
          <a:blip r:embed="rId4"/>
          <a:srcRect/>
          <a:stretch>
            <a:fillRect/>
          </a:stretch>
        </p:blipFill>
        <p:spPr bwMode="auto">
          <a:xfrm>
            <a:off x="304800" y="228601"/>
            <a:ext cx="2286000" cy="914400"/>
          </a:xfrm>
          <a:prstGeom prst="rect">
            <a:avLst/>
          </a:prstGeom>
          <a:noFill/>
          <a:ln w="9525">
            <a:noFill/>
            <a:miter lim="800000"/>
            <a:headEnd/>
            <a:tailEnd/>
          </a:ln>
          <a:effectLst/>
        </p:spPr>
      </p:pic>
      <p:pic>
        <p:nvPicPr>
          <p:cNvPr id="12" name="Picture 11"/>
          <p:cNvPicPr/>
          <p:nvPr/>
        </p:nvPicPr>
        <p:blipFill>
          <a:blip r:embed="rId5" cstate="print"/>
          <a:srcRect/>
          <a:stretch>
            <a:fillRect/>
          </a:stretch>
        </p:blipFill>
        <p:spPr bwMode="auto">
          <a:xfrm>
            <a:off x="6934200" y="228600"/>
            <a:ext cx="1752601" cy="914400"/>
          </a:xfrm>
          <a:prstGeom prst="rect">
            <a:avLst/>
          </a:prstGeom>
          <a:noFill/>
          <a:ln w="9525">
            <a:noFill/>
            <a:miter lim="800000"/>
            <a:headEnd/>
            <a:tailEnd/>
          </a:ln>
          <a:effectLst/>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3887787" y="3615576"/>
            <a:ext cx="1368425" cy="745490"/>
          </a:xfrm>
          <a:prstGeom prst="rect">
            <a:avLst/>
          </a:prstGeom>
          <a:noFill/>
          <a:ln>
            <a:noFill/>
          </a:ln>
        </p:spPr>
      </p:pic>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1709482" y="4361066"/>
            <a:ext cx="5941060" cy="336550"/>
          </a:xfrm>
          <a:prstGeom prst="rect">
            <a:avLst/>
          </a:prstGeom>
          <a:noFill/>
          <a:ln>
            <a:noFill/>
          </a:ln>
        </p:spPr>
      </p:pic>
    </p:spTree>
    <p:extLst>
      <p:ext uri="{BB962C8B-B14F-4D97-AF65-F5344CB8AC3E}">
        <p14:creationId xmlns:p14="http://schemas.microsoft.com/office/powerpoint/2010/main" val="2138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19772" y="1052736"/>
            <a:ext cx="5832943" cy="461665"/>
          </a:xfrm>
          <a:prstGeom prst="rect">
            <a:avLst/>
          </a:prstGeom>
        </p:spPr>
        <p:txBody>
          <a:bodyPr wrap="none">
            <a:spAutoFit/>
          </a:bodyPr>
          <a:lstStyle/>
          <a:p>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  </a:t>
            </a:r>
            <a:endParaRPr lang="en-US" altLang="en-US" sz="2400" u="sng" dirty="0">
              <a:solidFill>
                <a:srgbClr val="EB9915"/>
              </a:solidFill>
              <a:latin typeface="Arial Black" panose="020B0A04020102020204" pitchFamily="34" charset="0"/>
              <a:cs typeface="Arial" panose="020B0604020202020204" pitchFamily="34" charset="0"/>
            </a:endParaRPr>
          </a:p>
        </p:txBody>
      </p:sp>
      <p:sp>
        <p:nvSpPr>
          <p:cNvPr id="2" name="Rectangle 1"/>
          <p:cNvSpPr/>
          <p:nvPr/>
        </p:nvSpPr>
        <p:spPr>
          <a:xfrm>
            <a:off x="467544" y="2204864"/>
            <a:ext cx="4968551" cy="4247317"/>
          </a:xfrm>
          <a:prstGeom prst="rect">
            <a:avLst/>
          </a:prstGeom>
        </p:spPr>
        <p:txBody>
          <a:bodyPr wrap="square">
            <a:spAutoFit/>
          </a:bodyPr>
          <a:lstStyle/>
          <a:p>
            <a:r>
              <a:rPr lang="en-US" dirty="0" err="1" smtClean="0">
                <a:solidFill>
                  <a:srgbClr val="599C56"/>
                </a:solidFill>
                <a:latin typeface="Arial Black" panose="020B0A04020102020204" pitchFamily="34" charset="0"/>
              </a:rPr>
              <a:t>Bashaier</a:t>
            </a:r>
            <a:r>
              <a:rPr lang="en-US" dirty="0" smtClean="0">
                <a:solidFill>
                  <a:srgbClr val="599C56"/>
                </a:solidFill>
                <a:latin typeface="Arial Black" panose="020B0A04020102020204" pitchFamily="34" charset="0"/>
              </a:rPr>
              <a:t> Online Marketplace supports the 4 main marketing operations:</a:t>
            </a:r>
          </a:p>
          <a:p>
            <a:pPr algn="just"/>
            <a:endParaRPr lang="en-US" dirty="0" smtClean="0">
              <a:solidFill>
                <a:srgbClr val="599C56"/>
              </a:solidFill>
              <a:latin typeface="Arial Black" panose="020B0A04020102020204" pitchFamily="34" charset="0"/>
            </a:endParaRPr>
          </a:p>
          <a:p>
            <a:pPr marL="342900" indent="-342900" algn="just">
              <a:buAutoNum type="arabicPeriod"/>
            </a:pPr>
            <a:r>
              <a:rPr lang="en-US" dirty="0" smtClean="0">
                <a:solidFill>
                  <a:srgbClr val="599C56"/>
                </a:solidFill>
                <a:latin typeface="Arial Black" panose="020B0A04020102020204" pitchFamily="34" charset="0"/>
              </a:rPr>
              <a:t>Buy </a:t>
            </a:r>
            <a:r>
              <a:rPr lang="en-US" dirty="0">
                <a:solidFill>
                  <a:srgbClr val="599C56"/>
                </a:solidFill>
                <a:latin typeface="Arial Black" panose="020B0A04020102020204" pitchFamily="34" charset="0"/>
              </a:rPr>
              <a:t>offers for crops                        </a:t>
            </a:r>
          </a:p>
          <a:p>
            <a:pPr marL="342900" indent="-342900" algn="just">
              <a:buFontTx/>
              <a:buAutoNum type="arabicPeriod"/>
            </a:pPr>
            <a:r>
              <a:rPr lang="en-US" dirty="0">
                <a:solidFill>
                  <a:srgbClr val="599C56"/>
                </a:solidFill>
                <a:latin typeface="Arial Black" panose="020B0A04020102020204" pitchFamily="34" charset="0"/>
              </a:rPr>
              <a:t>Sell offers for crops </a:t>
            </a:r>
          </a:p>
          <a:p>
            <a:pPr marL="342900" indent="-342900" algn="just">
              <a:buAutoNum type="arabicPeriod"/>
            </a:pPr>
            <a:r>
              <a:rPr lang="en-US" dirty="0" smtClean="0">
                <a:solidFill>
                  <a:srgbClr val="599C56"/>
                </a:solidFill>
                <a:latin typeface="Arial Black" panose="020B0A04020102020204" pitchFamily="34" charset="0"/>
              </a:rPr>
              <a:t>Buy </a:t>
            </a:r>
            <a:r>
              <a:rPr lang="en-US" dirty="0">
                <a:solidFill>
                  <a:srgbClr val="599C56"/>
                </a:solidFill>
                <a:latin typeface="Arial Black" panose="020B0A04020102020204" pitchFamily="34" charset="0"/>
              </a:rPr>
              <a:t>offers </a:t>
            </a:r>
            <a:r>
              <a:rPr lang="en-US" dirty="0" smtClean="0">
                <a:solidFill>
                  <a:srgbClr val="599C56"/>
                </a:solidFill>
                <a:latin typeface="Arial Black" panose="020B0A04020102020204" pitchFamily="34" charset="0"/>
              </a:rPr>
              <a:t>for input </a:t>
            </a:r>
            <a:r>
              <a:rPr lang="en-US" dirty="0">
                <a:solidFill>
                  <a:srgbClr val="599C56"/>
                </a:solidFill>
                <a:latin typeface="Arial Black" panose="020B0A04020102020204" pitchFamily="34" charset="0"/>
              </a:rPr>
              <a:t>supplies </a:t>
            </a:r>
            <a:endParaRPr lang="en-US" dirty="0" smtClean="0">
              <a:solidFill>
                <a:srgbClr val="599C56"/>
              </a:solidFill>
              <a:latin typeface="Arial Black" panose="020B0A04020102020204" pitchFamily="34" charset="0"/>
            </a:endParaRPr>
          </a:p>
          <a:p>
            <a:pPr marL="342900" indent="-342900" algn="just">
              <a:buAutoNum type="arabicPeriod"/>
            </a:pPr>
            <a:r>
              <a:rPr lang="en-US" dirty="0" smtClean="0">
                <a:solidFill>
                  <a:srgbClr val="599C56"/>
                </a:solidFill>
                <a:latin typeface="Arial Black" panose="020B0A04020102020204" pitchFamily="34" charset="0"/>
              </a:rPr>
              <a:t>Sell </a:t>
            </a:r>
            <a:r>
              <a:rPr lang="en-US" dirty="0">
                <a:solidFill>
                  <a:srgbClr val="599C56"/>
                </a:solidFill>
                <a:latin typeface="Arial Black" panose="020B0A04020102020204" pitchFamily="34" charset="0"/>
              </a:rPr>
              <a:t>offers </a:t>
            </a:r>
            <a:r>
              <a:rPr lang="en-US" dirty="0" smtClean="0">
                <a:solidFill>
                  <a:srgbClr val="599C56"/>
                </a:solidFill>
                <a:latin typeface="Arial Black" panose="020B0A04020102020204" pitchFamily="34" charset="0"/>
              </a:rPr>
              <a:t>for input </a:t>
            </a:r>
            <a:r>
              <a:rPr lang="en-US" dirty="0">
                <a:solidFill>
                  <a:srgbClr val="599C56"/>
                </a:solidFill>
                <a:latin typeface="Arial Black" panose="020B0A04020102020204" pitchFamily="34" charset="0"/>
              </a:rPr>
              <a:t>supplies</a:t>
            </a:r>
            <a:r>
              <a:rPr lang="en-US" b="1" dirty="0">
                <a:solidFill>
                  <a:srgbClr val="599C56"/>
                </a:solidFill>
                <a:latin typeface="Arial Black" panose="020B0A04020102020204" pitchFamily="34" charset="0"/>
              </a:rPr>
              <a:t>   </a:t>
            </a:r>
            <a:endParaRPr lang="en-US" b="1" dirty="0" smtClean="0">
              <a:solidFill>
                <a:srgbClr val="599C56"/>
              </a:solidFill>
              <a:latin typeface="Arial Black" panose="020B0A04020102020204" pitchFamily="34" charset="0"/>
            </a:endParaRPr>
          </a:p>
          <a:p>
            <a:pPr algn="just"/>
            <a:endParaRPr lang="en-US" b="1" dirty="0" smtClean="0">
              <a:solidFill>
                <a:srgbClr val="31552F"/>
              </a:solidFill>
              <a:latin typeface="Arial Black" panose="020B0A04020102020204" pitchFamily="34" charset="0"/>
              <a:ea typeface="Verdana" pitchFamily="34" charset="0"/>
              <a:cs typeface="Verdana" pitchFamily="34" charset="0"/>
            </a:endParaRPr>
          </a:p>
          <a:p>
            <a:pPr marL="285750" indent="-285750" algn="just">
              <a:buFont typeface="Wingdings" panose="05000000000000000000" pitchFamily="2" charset="2"/>
              <a:buChar char="v"/>
            </a:pPr>
            <a:r>
              <a:rPr lang="en-US" b="1" dirty="0" smtClean="0">
                <a:solidFill>
                  <a:srgbClr val="EB9915"/>
                </a:solidFill>
                <a:latin typeface="Arial Black" panose="020B0A04020102020204" pitchFamily="34" charset="0"/>
                <a:ea typeface="Verdana" pitchFamily="34" charset="0"/>
                <a:cs typeface="Verdana" pitchFamily="34" charset="0"/>
              </a:rPr>
              <a:t>Buy/Sell </a:t>
            </a:r>
            <a:r>
              <a:rPr lang="en-US" b="1" dirty="0">
                <a:solidFill>
                  <a:srgbClr val="EB9915"/>
                </a:solidFill>
                <a:latin typeface="Arial Black" panose="020B0A04020102020204" pitchFamily="34" charset="0"/>
                <a:ea typeface="Verdana" pitchFamily="34" charset="0"/>
                <a:cs typeface="Verdana" pitchFamily="34" charset="0"/>
              </a:rPr>
              <a:t>O</a:t>
            </a:r>
            <a:r>
              <a:rPr lang="en-US" b="1" dirty="0" smtClean="0">
                <a:solidFill>
                  <a:srgbClr val="EB9915"/>
                </a:solidFill>
                <a:latin typeface="Arial Black" panose="020B0A04020102020204" pitchFamily="34" charset="0"/>
                <a:ea typeface="Verdana" pitchFamily="34" charset="0"/>
                <a:cs typeface="Verdana" pitchFamily="34" charset="0"/>
              </a:rPr>
              <a:t>ffers allow to select “contract farming” or “supply contracts” or “spot deals”</a:t>
            </a:r>
          </a:p>
          <a:p>
            <a:pPr marL="285750" indent="-285750" algn="just">
              <a:buFont typeface="Wingdings" panose="05000000000000000000" pitchFamily="2" charset="2"/>
              <a:buChar char="v"/>
            </a:pPr>
            <a:r>
              <a:rPr lang="en-US" b="1" dirty="0" smtClean="0">
                <a:solidFill>
                  <a:srgbClr val="EB9915"/>
                </a:solidFill>
                <a:latin typeface="Arial Black" panose="020B0A04020102020204" pitchFamily="34" charset="0"/>
                <a:ea typeface="Verdana" pitchFamily="34" charset="0"/>
                <a:cs typeface="Verdana" pitchFamily="34" charset="0"/>
              </a:rPr>
              <a:t>Buy/Sell Input Supplies combines inputs type and related crop </a:t>
            </a:r>
          </a:p>
          <a:p>
            <a:pPr marL="285750" indent="-285750" algn="just">
              <a:buFont typeface="Wingdings" panose="05000000000000000000" pitchFamily="2" charset="2"/>
              <a:buChar char="v"/>
            </a:pPr>
            <a:endParaRPr lang="en-US" b="1" dirty="0">
              <a:solidFill>
                <a:srgbClr val="EB9915"/>
              </a:solidFill>
              <a:latin typeface="Arial Black" panose="020B0A04020102020204"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4" name="Picture 13"/>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554939" y="2204864"/>
            <a:ext cx="3131861" cy="4464496"/>
          </a:xfrm>
          <a:prstGeom prst="rect">
            <a:avLst/>
          </a:prstGeom>
          <a:noFill/>
          <a:ln>
            <a:noFill/>
          </a:ln>
        </p:spPr>
      </p:pic>
    </p:spTree>
    <p:extLst>
      <p:ext uri="{BB962C8B-B14F-4D97-AF65-F5344CB8AC3E}">
        <p14:creationId xmlns:p14="http://schemas.microsoft.com/office/powerpoint/2010/main" val="3895296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19772" y="1052736"/>
            <a:ext cx="5832943" cy="461665"/>
          </a:xfrm>
          <a:prstGeom prst="rect">
            <a:avLst/>
          </a:prstGeom>
        </p:spPr>
        <p:txBody>
          <a:bodyPr wrap="none">
            <a:spAutoFit/>
          </a:bodyPr>
          <a:lstStyle/>
          <a:p>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  </a:t>
            </a:r>
            <a:endParaRPr lang="en-US" altLang="en-US" sz="2400" u="sng" dirty="0">
              <a:solidFill>
                <a:srgbClr val="EB9915"/>
              </a:solidFill>
              <a:latin typeface="Arial Black" panose="020B0A04020102020204" pitchFamily="34" charset="0"/>
              <a:cs typeface="Arial" panose="020B0604020202020204" pitchFamily="34" charset="0"/>
            </a:endParaRPr>
          </a:p>
        </p:txBody>
      </p:sp>
      <p:sp>
        <p:nvSpPr>
          <p:cNvPr id="2" name="Rectangle 1"/>
          <p:cNvSpPr/>
          <p:nvPr/>
        </p:nvSpPr>
        <p:spPr>
          <a:xfrm>
            <a:off x="467544" y="2204864"/>
            <a:ext cx="4968551" cy="3970318"/>
          </a:xfrm>
          <a:prstGeom prst="rect">
            <a:avLst/>
          </a:prstGeom>
        </p:spPr>
        <p:txBody>
          <a:bodyPr wrap="square">
            <a:spAutoFit/>
          </a:bodyPr>
          <a:lstStyle/>
          <a:p>
            <a:r>
              <a:rPr lang="en-US" dirty="0">
                <a:solidFill>
                  <a:srgbClr val="EB9915"/>
                </a:solidFill>
                <a:latin typeface="Arial Black" panose="020B0A04020102020204" pitchFamily="34" charset="0"/>
              </a:rPr>
              <a:t>Publishing the “Buy” and “Sell” offers for crops and input </a:t>
            </a:r>
            <a:r>
              <a:rPr lang="en-US" dirty="0" smtClean="0">
                <a:solidFill>
                  <a:srgbClr val="EB9915"/>
                </a:solidFill>
                <a:latin typeface="Arial Black" panose="020B0A04020102020204" pitchFamily="34" charset="0"/>
              </a:rPr>
              <a:t>supplies</a:t>
            </a:r>
          </a:p>
          <a:p>
            <a:endParaRPr lang="en-US" u="sng" dirty="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a:solidFill>
                  <a:srgbClr val="599C56"/>
                </a:solidFill>
                <a:latin typeface="Arial Black" panose="020B0A04020102020204" pitchFamily="34" charset="0"/>
              </a:rPr>
              <a:t>Offers details enable to match exactly buyers and sellers;</a:t>
            </a:r>
          </a:p>
          <a:p>
            <a:endParaRPr lang="en-US" u="sng" dirty="0" smtClean="0">
              <a:solidFill>
                <a:srgbClr val="599C56"/>
              </a:solidFill>
              <a:latin typeface="Arial Black" panose="020B0A04020102020204" pitchFamily="34" charset="0"/>
            </a:endParaRPr>
          </a:p>
          <a:p>
            <a:pPr marL="285750" indent="-285750">
              <a:buFont typeface="Wingdings" panose="05000000000000000000" pitchFamily="2" charset="2"/>
              <a:buChar char="Ø"/>
            </a:pPr>
            <a:r>
              <a:rPr lang="en-US" dirty="0" smtClean="0">
                <a:solidFill>
                  <a:srgbClr val="599C56"/>
                </a:solidFill>
                <a:latin typeface="Arial Black" panose="020B0A04020102020204" pitchFamily="34" charset="0"/>
              </a:rPr>
              <a:t>Listing all offers allows to select the one suited to the buyer or seller needs; </a:t>
            </a:r>
          </a:p>
          <a:p>
            <a:pPr marL="285750" indent="-285750">
              <a:buFont typeface="Wingdings" panose="05000000000000000000" pitchFamily="2" charset="2"/>
              <a:buChar char="Ø"/>
            </a:pPr>
            <a:r>
              <a:rPr lang="en-US" dirty="0" smtClean="0">
                <a:solidFill>
                  <a:srgbClr val="599C56"/>
                </a:solidFill>
                <a:latin typeface="Arial Black" panose="020B0A04020102020204" pitchFamily="34" charset="0"/>
              </a:rPr>
              <a:t>Each </a:t>
            </a:r>
            <a:r>
              <a:rPr lang="en-US" dirty="0">
                <a:solidFill>
                  <a:srgbClr val="599C56"/>
                </a:solidFill>
                <a:latin typeface="Arial Black" panose="020B0A04020102020204" pitchFamily="34" charset="0"/>
              </a:rPr>
              <a:t>match </a:t>
            </a:r>
            <a:r>
              <a:rPr lang="en-US" dirty="0" smtClean="0">
                <a:solidFill>
                  <a:srgbClr val="599C56"/>
                </a:solidFill>
                <a:latin typeface="Arial Black" panose="020B0A04020102020204" pitchFamily="34" charset="0"/>
              </a:rPr>
              <a:t>or selection receives </a:t>
            </a:r>
            <a:r>
              <a:rPr lang="en-US" dirty="0">
                <a:solidFill>
                  <a:srgbClr val="599C56"/>
                </a:solidFill>
                <a:latin typeface="Arial Black" panose="020B0A04020102020204" pitchFamily="34" charset="0"/>
              </a:rPr>
              <a:t>the contact details </a:t>
            </a:r>
            <a:r>
              <a:rPr lang="en-US" dirty="0" smtClean="0">
                <a:solidFill>
                  <a:srgbClr val="599C56"/>
                </a:solidFill>
                <a:latin typeface="Arial Black" panose="020B0A04020102020204" pitchFamily="34" charset="0"/>
              </a:rPr>
              <a:t>corresponding to </a:t>
            </a:r>
            <a:r>
              <a:rPr lang="en-US" dirty="0">
                <a:solidFill>
                  <a:srgbClr val="599C56"/>
                </a:solidFill>
                <a:latin typeface="Arial Black" panose="020B0A04020102020204" pitchFamily="34" charset="0"/>
              </a:rPr>
              <a:t>his </a:t>
            </a:r>
            <a:r>
              <a:rPr lang="en-US" dirty="0" smtClean="0">
                <a:solidFill>
                  <a:srgbClr val="599C56"/>
                </a:solidFill>
                <a:latin typeface="Arial Black" panose="020B0A04020102020204" pitchFamily="34" charset="0"/>
              </a:rPr>
              <a:t>offer by SMS.</a:t>
            </a:r>
          </a:p>
          <a:p>
            <a:pPr algn="just"/>
            <a:endParaRPr lang="en-US" dirty="0" smtClean="0">
              <a:solidFill>
                <a:srgbClr val="31552F"/>
              </a:solidFill>
              <a:latin typeface="Arial Black" panose="020B0A04020102020204" pitchFamily="34" charset="0"/>
            </a:endParaRPr>
          </a:p>
          <a:p>
            <a:pPr marL="285750" indent="-285750" algn="just">
              <a:buFont typeface="Wingdings" panose="05000000000000000000" pitchFamily="2" charset="2"/>
              <a:buChar char="v"/>
            </a:pPr>
            <a:endParaRPr lang="en-US" b="1" dirty="0">
              <a:solidFill>
                <a:srgbClr val="EB9915"/>
              </a:solidFill>
              <a:latin typeface="Arial Black" panose="020B0A04020102020204"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4" name="Picture 13"/>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204864"/>
            <a:ext cx="3106689" cy="4392488"/>
          </a:xfrm>
          <a:prstGeom prst="rect">
            <a:avLst/>
          </a:prstGeom>
          <a:noFill/>
          <a:ln>
            <a:noFill/>
          </a:ln>
        </p:spPr>
      </p:pic>
    </p:spTree>
    <p:extLst>
      <p:ext uri="{BB962C8B-B14F-4D97-AF65-F5344CB8AC3E}">
        <p14:creationId xmlns:p14="http://schemas.microsoft.com/office/powerpoint/2010/main" val="2213498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19772" y="1052736"/>
            <a:ext cx="5525167" cy="461665"/>
          </a:xfrm>
          <a:prstGeom prst="rect">
            <a:avLst/>
          </a:prstGeom>
        </p:spPr>
        <p:txBody>
          <a:bodyPr wrap="none">
            <a:spAutoFit/>
          </a:bodyPr>
          <a:lstStyle/>
          <a:p>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a:t>
            </a:r>
          </a:p>
        </p:txBody>
      </p:sp>
      <p:sp>
        <p:nvSpPr>
          <p:cNvPr id="2" name="Rectangle 1"/>
          <p:cNvSpPr/>
          <p:nvPr/>
        </p:nvSpPr>
        <p:spPr>
          <a:xfrm>
            <a:off x="505433" y="2062774"/>
            <a:ext cx="4714639" cy="4247317"/>
          </a:xfrm>
          <a:prstGeom prst="rect">
            <a:avLst/>
          </a:prstGeom>
        </p:spPr>
        <p:txBody>
          <a:bodyPr wrap="square">
            <a:spAutoFit/>
          </a:bodyPr>
          <a:lstStyle/>
          <a:p>
            <a:pPr algn="just"/>
            <a:r>
              <a:rPr lang="en-US" dirty="0" smtClean="0">
                <a:solidFill>
                  <a:srgbClr val="EB9915"/>
                </a:solidFill>
                <a:latin typeface="Arial Black" panose="020B0A04020102020204" pitchFamily="34" charset="0"/>
              </a:rPr>
              <a:t>Daily Market Prices </a:t>
            </a:r>
          </a:p>
          <a:p>
            <a:pPr algn="just"/>
            <a:endParaRPr lang="en-US" dirty="0" smtClean="0">
              <a:solidFill>
                <a:srgbClr val="31552F"/>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In cooperation with </a:t>
            </a:r>
            <a:r>
              <a:rPr lang="en-US" dirty="0" err="1" smtClean="0">
                <a:solidFill>
                  <a:srgbClr val="599C56"/>
                </a:solidFill>
                <a:latin typeface="Arial Black" panose="020B0A04020102020204" pitchFamily="34" charset="0"/>
              </a:rPr>
              <a:t>Obour</a:t>
            </a:r>
            <a:r>
              <a:rPr lang="en-US" dirty="0" smtClean="0">
                <a:solidFill>
                  <a:srgbClr val="599C56"/>
                </a:solidFill>
                <a:latin typeface="Arial Black" panose="020B0A04020102020204" pitchFamily="34" charset="0"/>
              </a:rPr>
              <a:t> Market, for all vegetables, fruits and medicinal and aromatic plants;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Highest</a:t>
            </a:r>
            <a:r>
              <a:rPr lang="en-US" dirty="0">
                <a:solidFill>
                  <a:srgbClr val="599C56"/>
                </a:solidFill>
                <a:latin typeface="Arial Black" panose="020B0A04020102020204" pitchFamily="34" charset="0"/>
              </a:rPr>
              <a:t>, lowest and average </a:t>
            </a:r>
            <a:r>
              <a:rPr lang="en-US" dirty="0" smtClean="0">
                <a:solidFill>
                  <a:srgbClr val="599C56"/>
                </a:solidFill>
                <a:latin typeface="Arial Black" panose="020B0A04020102020204" pitchFamily="34" charset="0"/>
              </a:rPr>
              <a:t> </a:t>
            </a:r>
            <a:r>
              <a:rPr lang="en-US" dirty="0">
                <a:solidFill>
                  <a:srgbClr val="599C56"/>
                </a:solidFill>
                <a:latin typeface="Arial Black" panose="020B0A04020102020204" pitchFamily="34" charset="0"/>
              </a:rPr>
              <a:t>daily </a:t>
            </a:r>
            <a:r>
              <a:rPr lang="en-US" dirty="0" smtClean="0">
                <a:solidFill>
                  <a:srgbClr val="599C56"/>
                </a:solidFill>
                <a:latin typeface="Arial Black" panose="020B0A04020102020204" pitchFamily="34" charset="0"/>
              </a:rPr>
              <a:t>prices </a:t>
            </a:r>
            <a:r>
              <a:rPr lang="en-US" dirty="0">
                <a:solidFill>
                  <a:srgbClr val="599C56"/>
                </a:solidFill>
                <a:latin typeface="Arial Black" panose="020B0A04020102020204" pitchFamily="34" charset="0"/>
              </a:rPr>
              <a:t>are published on </a:t>
            </a:r>
            <a:r>
              <a:rPr lang="en-US" dirty="0" err="1">
                <a:solidFill>
                  <a:srgbClr val="599C56"/>
                </a:solidFill>
                <a:latin typeface="Arial Black" panose="020B0A04020102020204" pitchFamily="34" charset="0"/>
              </a:rPr>
              <a:t>Bashaier</a:t>
            </a:r>
            <a:r>
              <a:rPr lang="en-US" dirty="0">
                <a:solidFill>
                  <a:srgbClr val="599C56"/>
                </a:solidFill>
                <a:latin typeface="Arial Black" panose="020B0A04020102020204" pitchFamily="34" charset="0"/>
              </a:rPr>
              <a:t> mobile applications and web </a:t>
            </a:r>
            <a:r>
              <a:rPr lang="en-US" dirty="0" smtClean="0">
                <a:solidFill>
                  <a:srgbClr val="599C56"/>
                </a:solidFill>
                <a:latin typeface="Arial Black" panose="020B0A04020102020204" pitchFamily="34" charset="0"/>
              </a:rPr>
              <a:t>portal;</a:t>
            </a:r>
            <a:endParaRPr lang="en-US" dirty="0">
              <a:solidFill>
                <a:srgbClr val="599C56"/>
              </a:solidFill>
              <a:latin typeface="Arial Black" panose="020B0A04020102020204" pitchFamily="34" charset="0"/>
            </a:endParaRP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SMS messages to the farmers for the crops selected when </a:t>
            </a:r>
            <a:r>
              <a:rPr lang="en-US" dirty="0">
                <a:solidFill>
                  <a:srgbClr val="599C56"/>
                </a:solidFill>
                <a:latin typeface="Arial Black" panose="020B0A04020102020204" pitchFamily="34" charset="0"/>
              </a:rPr>
              <a:t>registering to </a:t>
            </a:r>
            <a:r>
              <a:rPr lang="en-US" dirty="0" smtClean="0">
                <a:solidFill>
                  <a:srgbClr val="599C56"/>
                </a:solidFill>
                <a:latin typeface="Arial Black" panose="020B0A04020102020204" pitchFamily="34" charset="0"/>
              </a:rPr>
              <a:t>the service.</a:t>
            </a:r>
          </a:p>
        </p:txBody>
      </p:sp>
      <p:pic>
        <p:nvPicPr>
          <p:cNvPr id="13"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4" name="Picture 13"/>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614530" y="2204864"/>
            <a:ext cx="3058160" cy="4464496"/>
          </a:xfrm>
          <a:prstGeom prst="rect">
            <a:avLst/>
          </a:prstGeom>
          <a:noFill/>
          <a:ln>
            <a:noFill/>
          </a:ln>
        </p:spPr>
      </p:pic>
    </p:spTree>
    <p:extLst>
      <p:ext uri="{BB962C8B-B14F-4D97-AF65-F5344CB8AC3E}">
        <p14:creationId xmlns:p14="http://schemas.microsoft.com/office/powerpoint/2010/main" val="410684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5110" y="2204864"/>
            <a:ext cx="4714639" cy="3693319"/>
          </a:xfrm>
          <a:prstGeom prst="rect">
            <a:avLst/>
          </a:prstGeom>
        </p:spPr>
        <p:txBody>
          <a:bodyPr wrap="square">
            <a:spAutoFit/>
          </a:bodyPr>
          <a:lstStyle/>
          <a:p>
            <a:pPr algn="just"/>
            <a:r>
              <a:rPr lang="en-US" dirty="0" smtClean="0">
                <a:solidFill>
                  <a:srgbClr val="EB9915"/>
                </a:solidFill>
                <a:latin typeface="Arial Black" panose="020B0A04020102020204" pitchFamily="34" charset="0"/>
              </a:rPr>
              <a:t>Analysis of Crops Market Prices </a:t>
            </a:r>
          </a:p>
          <a:p>
            <a:pPr marL="285750" indent="-285750" algn="just">
              <a:buFont typeface="Wingdings" panose="05000000000000000000" pitchFamily="2" charset="2"/>
              <a:buChar char="Ø"/>
            </a:pPr>
            <a:endParaRPr lang="en-US" dirty="0" smtClean="0">
              <a:solidFill>
                <a:srgbClr val="31552F"/>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Analysis of crop prices for last 3 years providing the highest and lowest price per month </a:t>
            </a: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By using this analysis, the farmer will be able to better plan his crop cycle.</a:t>
            </a: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By using this analysis, the farmer will be able to better negotiate  prices for the crop. </a:t>
            </a:r>
          </a:p>
          <a:p>
            <a:pPr marL="285750" indent="-285750" algn="just">
              <a:buFont typeface="Wingdings" panose="05000000000000000000" pitchFamily="2" charset="2"/>
              <a:buChar char="Ø"/>
            </a:pPr>
            <a:endParaRPr lang="en-US" dirty="0" smtClean="0">
              <a:solidFill>
                <a:srgbClr val="31552F"/>
              </a:solidFill>
              <a:latin typeface="Arial Black" panose="020B0A04020102020204" pitchFamily="34" charset="0"/>
            </a:endParaRPr>
          </a:p>
          <a:p>
            <a:pPr algn="just"/>
            <a:endParaRPr lang="en-US" dirty="0" smtClean="0">
              <a:solidFill>
                <a:srgbClr val="31552F"/>
              </a:solidFill>
              <a:latin typeface="Arial Black" panose="020B0A04020102020204" pitchFamily="34" charset="0"/>
            </a:endParaRPr>
          </a:p>
        </p:txBody>
      </p:sp>
      <p:pic>
        <p:nvPicPr>
          <p:cNvPr id="8"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508104" y="2204864"/>
            <a:ext cx="3500636" cy="3828228"/>
          </a:xfrm>
          <a:prstGeom prst="rect">
            <a:avLst/>
          </a:prstGeom>
        </p:spPr>
      </p:pic>
      <p:sp>
        <p:nvSpPr>
          <p:cNvPr id="9" name="Rectangle 8"/>
          <p:cNvSpPr/>
          <p:nvPr/>
        </p:nvSpPr>
        <p:spPr>
          <a:xfrm>
            <a:off x="1927153" y="1052736"/>
            <a:ext cx="5525167" cy="461665"/>
          </a:xfrm>
          <a:prstGeom prst="rect">
            <a:avLst/>
          </a:prstGeom>
        </p:spPr>
        <p:txBody>
          <a:bodyPr wrap="none">
            <a:spAutoFit/>
          </a:bodyPr>
          <a:lstStyle/>
          <a:p>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a:t>
            </a:r>
          </a:p>
        </p:txBody>
      </p:sp>
      <p:pic>
        <p:nvPicPr>
          <p:cNvPr id="11" name="Picture 2"/>
          <p:cNvPicPr>
            <a:picLocks noChangeAspect="1" noChangeArrowheads="1"/>
          </p:cNvPicPr>
          <p:nvPr/>
        </p:nvPicPr>
        <p:blipFill>
          <a:blip r:embed="rId4"/>
          <a:srcRect/>
          <a:stretch>
            <a:fillRect/>
          </a:stretch>
        </p:blipFill>
        <p:spPr bwMode="auto">
          <a:xfrm>
            <a:off x="304800" y="228601"/>
            <a:ext cx="1962944" cy="721568"/>
          </a:xfrm>
          <a:prstGeom prst="rect">
            <a:avLst/>
          </a:prstGeom>
          <a:noFill/>
          <a:ln w="9525">
            <a:noFill/>
            <a:miter lim="800000"/>
            <a:headEnd/>
            <a:tailEnd/>
          </a:ln>
          <a:effectLst/>
        </p:spPr>
      </p:pic>
      <p:pic>
        <p:nvPicPr>
          <p:cNvPr id="12" name="Picture 11"/>
          <p:cNvPicPr/>
          <p:nvPr/>
        </p:nvPicPr>
        <p:blipFill>
          <a:blip r:embed="rId5" cstate="print"/>
          <a:srcRect/>
          <a:stretch>
            <a:fillRect/>
          </a:stretch>
        </p:blipFill>
        <p:spPr bwMode="auto">
          <a:xfrm>
            <a:off x="7452320" y="228600"/>
            <a:ext cx="1234481" cy="824136"/>
          </a:xfrm>
          <a:prstGeom prst="rect">
            <a:avLst/>
          </a:prstGeom>
          <a:noFill/>
          <a:ln w="9525">
            <a:noFill/>
            <a:miter lim="800000"/>
            <a:headEnd/>
            <a:tailEnd/>
          </a:ln>
          <a:effectLst/>
        </p:spPr>
      </p:pic>
    </p:spTree>
    <p:extLst>
      <p:ext uri="{BB962C8B-B14F-4D97-AF65-F5344CB8AC3E}">
        <p14:creationId xmlns:p14="http://schemas.microsoft.com/office/powerpoint/2010/main" val="1494967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5433" y="2062774"/>
            <a:ext cx="4642631" cy="4247317"/>
          </a:xfrm>
          <a:prstGeom prst="rect">
            <a:avLst/>
          </a:prstGeom>
        </p:spPr>
        <p:txBody>
          <a:bodyPr wrap="square">
            <a:spAutoFit/>
          </a:bodyPr>
          <a:lstStyle/>
          <a:p>
            <a:pPr algn="just"/>
            <a:r>
              <a:rPr lang="en-US" dirty="0" smtClean="0">
                <a:solidFill>
                  <a:srgbClr val="EB9915"/>
                </a:solidFill>
                <a:latin typeface="Arial Black" panose="020B0A04020102020204" pitchFamily="34" charset="0"/>
              </a:rPr>
              <a:t>Weather/technical tips &amp; extension  </a:t>
            </a:r>
          </a:p>
          <a:p>
            <a:pPr algn="just"/>
            <a:endParaRPr lang="en-US" dirty="0" smtClean="0">
              <a:solidFill>
                <a:srgbClr val="EB9915"/>
              </a:solidFill>
              <a:latin typeface="Arial Black" panose="020B0A04020102020204" pitchFamily="34" charset="0"/>
            </a:endParaRPr>
          </a:p>
          <a:p>
            <a:pPr marL="285750" indent="-285750">
              <a:buFont typeface="Wingdings" panose="05000000000000000000" pitchFamily="2" charset="2"/>
              <a:buChar char="Ø"/>
            </a:pPr>
            <a:r>
              <a:rPr lang="en-US" dirty="0" smtClean="0">
                <a:solidFill>
                  <a:srgbClr val="599C56"/>
                </a:solidFill>
                <a:latin typeface="Arial Black" panose="020B0A04020102020204" pitchFamily="34" charset="0"/>
              </a:rPr>
              <a:t>In cooperation with the </a:t>
            </a:r>
            <a:r>
              <a:rPr lang="en-US" dirty="0">
                <a:solidFill>
                  <a:srgbClr val="599C56"/>
                </a:solidFill>
                <a:latin typeface="Arial Black" panose="020B0A04020102020204" pitchFamily="34" charset="0"/>
              </a:rPr>
              <a:t>Agricultural Research </a:t>
            </a:r>
            <a:r>
              <a:rPr lang="en-US" dirty="0" smtClean="0">
                <a:solidFill>
                  <a:srgbClr val="599C56"/>
                </a:solidFill>
                <a:latin typeface="Arial Black" panose="020B0A04020102020204" pitchFamily="34" charset="0"/>
              </a:rPr>
              <a:t>Center (ARC), </a:t>
            </a:r>
            <a:r>
              <a:rPr lang="en-US" dirty="0" err="1" smtClean="0">
                <a:solidFill>
                  <a:srgbClr val="599C56"/>
                </a:solidFill>
                <a:latin typeface="Arial Black" panose="020B0A04020102020204" pitchFamily="34" charset="0"/>
              </a:rPr>
              <a:t>Bashaier</a:t>
            </a:r>
            <a:r>
              <a:rPr lang="en-US" dirty="0" smtClean="0">
                <a:solidFill>
                  <a:srgbClr val="599C56"/>
                </a:solidFill>
                <a:latin typeface="Arial Black" panose="020B0A04020102020204" pitchFamily="34" charset="0"/>
              </a:rPr>
              <a:t> sends daily/weekly </a:t>
            </a:r>
            <a:r>
              <a:rPr lang="en-US" dirty="0" smtClean="0">
                <a:solidFill>
                  <a:srgbClr val="599C56"/>
                </a:solidFill>
                <a:latin typeface="Arial Black" panose="020B0A04020102020204" pitchFamily="34" charset="0"/>
                <a:cs typeface="Arial"/>
              </a:rPr>
              <a:t> weather forecasts, related  technical advice (irrigation and pest control) and best agriculture practices;</a:t>
            </a: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cs typeface="Arial"/>
              </a:rPr>
              <a:t>This includes: the 10 most important crops in each governorate;</a:t>
            </a: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cs typeface="Arial"/>
              </a:rPr>
              <a:t>Sending by SMS to farmers according to their location.</a:t>
            </a:r>
          </a:p>
          <a:p>
            <a:pPr algn="just"/>
            <a:endParaRPr lang="en-US" dirty="0" smtClean="0">
              <a:solidFill>
                <a:srgbClr val="31552F"/>
              </a:solidFill>
              <a:latin typeface="Arial Black" panose="020B0A04020102020204" pitchFamily="34" charset="0"/>
            </a:endParaRPr>
          </a:p>
        </p:txBody>
      </p:sp>
      <p:pic>
        <p:nvPicPr>
          <p:cNvPr id="9"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64088" y="2062773"/>
            <a:ext cx="3528392" cy="3958515"/>
          </a:xfrm>
          <a:prstGeom prst="rect">
            <a:avLst/>
          </a:prstGeom>
        </p:spPr>
      </p:pic>
      <p:sp>
        <p:nvSpPr>
          <p:cNvPr id="8" name="Rectangle 7"/>
          <p:cNvSpPr/>
          <p:nvPr/>
        </p:nvSpPr>
        <p:spPr>
          <a:xfrm>
            <a:off x="1950232" y="1042791"/>
            <a:ext cx="5525167" cy="461665"/>
          </a:xfrm>
          <a:prstGeom prst="rect">
            <a:avLst/>
          </a:prstGeom>
        </p:spPr>
        <p:txBody>
          <a:bodyPr wrap="none">
            <a:spAutoFit/>
          </a:bodyPr>
          <a:lstStyle/>
          <a:p>
            <a:pPr algn="ctr"/>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a:t>
            </a:r>
          </a:p>
        </p:txBody>
      </p:sp>
      <p:pic>
        <p:nvPicPr>
          <p:cNvPr id="11" name="Picture 2"/>
          <p:cNvPicPr>
            <a:picLocks noChangeAspect="1" noChangeArrowheads="1"/>
          </p:cNvPicPr>
          <p:nvPr/>
        </p:nvPicPr>
        <p:blipFill>
          <a:blip r:embed="rId4"/>
          <a:srcRect/>
          <a:stretch>
            <a:fillRect/>
          </a:stretch>
        </p:blipFill>
        <p:spPr bwMode="auto">
          <a:xfrm>
            <a:off x="304800" y="228601"/>
            <a:ext cx="1962944" cy="721568"/>
          </a:xfrm>
          <a:prstGeom prst="rect">
            <a:avLst/>
          </a:prstGeom>
          <a:noFill/>
          <a:ln w="9525">
            <a:noFill/>
            <a:miter lim="800000"/>
            <a:headEnd/>
            <a:tailEnd/>
          </a:ln>
          <a:effectLst/>
        </p:spPr>
      </p:pic>
      <p:pic>
        <p:nvPicPr>
          <p:cNvPr id="12" name="Picture 11"/>
          <p:cNvPicPr/>
          <p:nvPr/>
        </p:nvPicPr>
        <p:blipFill>
          <a:blip r:embed="rId5" cstate="print"/>
          <a:srcRect/>
          <a:stretch>
            <a:fillRect/>
          </a:stretch>
        </p:blipFill>
        <p:spPr bwMode="auto">
          <a:xfrm>
            <a:off x="7452320" y="228600"/>
            <a:ext cx="1234481" cy="824136"/>
          </a:xfrm>
          <a:prstGeom prst="rect">
            <a:avLst/>
          </a:prstGeom>
          <a:noFill/>
          <a:ln w="9525">
            <a:noFill/>
            <a:miter lim="800000"/>
            <a:headEnd/>
            <a:tailEnd/>
          </a:ln>
          <a:effectLst/>
        </p:spPr>
      </p:pic>
    </p:spTree>
    <p:extLst>
      <p:ext uri="{BB962C8B-B14F-4D97-AF65-F5344CB8AC3E}">
        <p14:creationId xmlns:p14="http://schemas.microsoft.com/office/powerpoint/2010/main" val="407647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37320" y="1826995"/>
            <a:ext cx="8064896" cy="4247317"/>
          </a:xfrm>
          <a:prstGeom prst="rect">
            <a:avLst/>
          </a:prstGeom>
        </p:spPr>
        <p:txBody>
          <a:bodyPr wrap="square">
            <a:spAutoFit/>
          </a:bodyPr>
          <a:lstStyle/>
          <a:p>
            <a:r>
              <a:rPr lang="en-US" u="sng" dirty="0" smtClean="0">
                <a:solidFill>
                  <a:srgbClr val="EB9915"/>
                </a:solidFill>
                <a:latin typeface="Arial Black" panose="020B0A04020102020204" pitchFamily="34" charset="0"/>
              </a:rPr>
              <a:t>Operating </a:t>
            </a:r>
            <a:r>
              <a:rPr lang="en-US" u="sng" dirty="0">
                <a:solidFill>
                  <a:srgbClr val="EB9915"/>
                </a:solidFill>
                <a:latin typeface="Arial Black" panose="020B0A04020102020204" pitchFamily="34" charset="0"/>
              </a:rPr>
              <a:t>the value chain </a:t>
            </a:r>
            <a:r>
              <a:rPr lang="en-US" u="sng" dirty="0" smtClean="0">
                <a:solidFill>
                  <a:srgbClr val="EB9915"/>
                </a:solidFill>
                <a:latin typeface="Arial Black" panose="020B0A04020102020204" pitchFamily="34" charset="0"/>
              </a:rPr>
              <a:t>linkages </a:t>
            </a:r>
            <a:r>
              <a:rPr lang="en-US" u="sng" dirty="0">
                <a:solidFill>
                  <a:srgbClr val="EB9915"/>
                </a:solidFill>
                <a:latin typeface="Arial Black" panose="020B0A04020102020204" pitchFamily="34" charset="0"/>
              </a:rPr>
              <a:t>the Buy </a:t>
            </a:r>
            <a:r>
              <a:rPr lang="en-US" u="sng" dirty="0" smtClean="0">
                <a:solidFill>
                  <a:srgbClr val="EB9915"/>
                </a:solidFill>
                <a:latin typeface="Arial Black" panose="020B0A04020102020204" pitchFamily="34" charset="0"/>
              </a:rPr>
              <a:t>side</a:t>
            </a:r>
          </a:p>
          <a:p>
            <a:pPr marL="285750" indent="-285750">
              <a:buFont typeface="Arial" panose="020B0604020202020204" pitchFamily="34" charset="0"/>
              <a:buChar char="•"/>
            </a:pPr>
            <a:r>
              <a:rPr lang="en-US" dirty="0" smtClean="0">
                <a:solidFill>
                  <a:srgbClr val="599C56"/>
                </a:solidFill>
                <a:latin typeface="Arial Black" panose="020B0A04020102020204" pitchFamily="34" charset="0"/>
              </a:rPr>
              <a:t>Mapping </a:t>
            </a:r>
            <a:r>
              <a:rPr lang="en-US" dirty="0">
                <a:solidFill>
                  <a:srgbClr val="599C56"/>
                </a:solidFill>
                <a:latin typeface="Arial Black" panose="020B0A04020102020204" pitchFamily="34" charset="0"/>
              </a:rPr>
              <a:t>the market buyers and promoting direct linkages and contracts with small farmers associations;</a:t>
            </a:r>
          </a:p>
          <a:p>
            <a:pPr marL="285750" lvl="0" indent="-285750">
              <a:buFont typeface="Arial" panose="020B0604020202020204" pitchFamily="34" charset="0"/>
              <a:buChar char="•"/>
            </a:pPr>
            <a:r>
              <a:rPr lang="en-US" dirty="0" smtClean="0">
                <a:solidFill>
                  <a:srgbClr val="599C56"/>
                </a:solidFill>
                <a:latin typeface="Arial Black" panose="020B0A04020102020204" pitchFamily="34" charset="0"/>
              </a:rPr>
              <a:t>Targeting: </a:t>
            </a:r>
            <a:r>
              <a:rPr lang="en-US" dirty="0">
                <a:solidFill>
                  <a:srgbClr val="599C56"/>
                </a:solidFill>
                <a:latin typeface="Arial Black" panose="020B0A04020102020204" pitchFamily="34" charset="0"/>
              </a:rPr>
              <a:t>factories, retail chains, exporters , etc</a:t>
            </a:r>
            <a:r>
              <a:rPr lang="en-US" dirty="0" smtClean="0">
                <a:solidFill>
                  <a:srgbClr val="599C56"/>
                </a:solidFill>
                <a:latin typeface="Arial Black" panose="020B0A04020102020204" pitchFamily="34" charset="0"/>
              </a:rPr>
              <a:t>…;</a:t>
            </a:r>
          </a:p>
          <a:p>
            <a:pPr marL="285750" lvl="0" indent="-285750">
              <a:buFont typeface="Arial" panose="020B0604020202020204" pitchFamily="34" charset="0"/>
              <a:buChar char="•"/>
            </a:pPr>
            <a:r>
              <a:rPr lang="en-US" dirty="0" smtClean="0">
                <a:solidFill>
                  <a:srgbClr val="599C56"/>
                </a:solidFill>
                <a:latin typeface="Arial Black" panose="020B0A04020102020204" pitchFamily="34" charset="0"/>
              </a:rPr>
              <a:t>Linking input suppliers directly to the small farmers.</a:t>
            </a:r>
          </a:p>
          <a:p>
            <a:pPr lvl="0"/>
            <a:r>
              <a:rPr lang="en-US" dirty="0" smtClean="0">
                <a:solidFill>
                  <a:srgbClr val="31552F"/>
                </a:solidFill>
                <a:latin typeface="Arial Black" panose="020B0A04020102020204" pitchFamily="34" charset="0"/>
              </a:rPr>
              <a:t>  </a:t>
            </a:r>
          </a:p>
          <a:p>
            <a:r>
              <a:rPr lang="en-US" u="sng" dirty="0" smtClean="0">
                <a:solidFill>
                  <a:srgbClr val="EB9915"/>
                </a:solidFill>
                <a:latin typeface="Arial Black" panose="020B0A04020102020204" pitchFamily="34" charset="0"/>
              </a:rPr>
              <a:t>Operating </a:t>
            </a:r>
            <a:r>
              <a:rPr lang="en-US" u="sng" dirty="0">
                <a:solidFill>
                  <a:srgbClr val="EB9915"/>
                </a:solidFill>
                <a:latin typeface="Arial Black" panose="020B0A04020102020204" pitchFamily="34" charset="0"/>
              </a:rPr>
              <a:t>the value </a:t>
            </a:r>
            <a:r>
              <a:rPr lang="en-US" u="sng">
                <a:solidFill>
                  <a:srgbClr val="EB9915"/>
                </a:solidFill>
                <a:latin typeface="Arial Black" panose="020B0A04020102020204" pitchFamily="34" charset="0"/>
              </a:rPr>
              <a:t>chain </a:t>
            </a:r>
            <a:r>
              <a:rPr lang="en-US" u="sng" smtClean="0">
                <a:solidFill>
                  <a:srgbClr val="EB9915"/>
                </a:solidFill>
                <a:latin typeface="Arial Black" panose="020B0A04020102020204" pitchFamily="34" charset="0"/>
              </a:rPr>
              <a:t>linkages </a:t>
            </a:r>
            <a:r>
              <a:rPr lang="en-US" u="sng" dirty="0">
                <a:solidFill>
                  <a:srgbClr val="EB9915"/>
                </a:solidFill>
                <a:latin typeface="Arial Black" panose="020B0A04020102020204" pitchFamily="34" charset="0"/>
              </a:rPr>
              <a:t>the Sell side</a:t>
            </a:r>
          </a:p>
          <a:p>
            <a:pPr marL="285750" lvl="0" indent="-285750">
              <a:buFont typeface="Arial" panose="020B0604020202020204" pitchFamily="34" charset="0"/>
              <a:buChar char="•"/>
            </a:pPr>
            <a:r>
              <a:rPr lang="en-US" dirty="0" smtClean="0">
                <a:solidFill>
                  <a:srgbClr val="599C56"/>
                </a:solidFill>
                <a:latin typeface="Arial Black" panose="020B0A04020102020204" pitchFamily="34" charset="0"/>
              </a:rPr>
              <a:t>Matching the small farmers and their associations to the market buyers crops supply needs;  </a:t>
            </a:r>
          </a:p>
          <a:p>
            <a:pPr marL="285750" indent="-285750">
              <a:buFont typeface="Arial" panose="020B0604020202020204" pitchFamily="34" charset="0"/>
              <a:buChar char="•"/>
            </a:pPr>
            <a:r>
              <a:rPr lang="en-US" dirty="0">
                <a:solidFill>
                  <a:srgbClr val="599C56"/>
                </a:solidFill>
                <a:latin typeface="Arial Black" panose="020B0A04020102020204" pitchFamily="34" charset="0"/>
              </a:rPr>
              <a:t>Designing and managing contract farming and supply </a:t>
            </a:r>
            <a:r>
              <a:rPr lang="en-US" dirty="0" smtClean="0">
                <a:solidFill>
                  <a:srgbClr val="599C56"/>
                </a:solidFill>
                <a:latin typeface="Arial Black" panose="020B0A04020102020204" pitchFamily="34" charset="0"/>
              </a:rPr>
              <a:t>contracts;</a:t>
            </a:r>
            <a:endParaRPr lang="en-US" dirty="0">
              <a:solidFill>
                <a:srgbClr val="599C56"/>
              </a:solidFill>
              <a:latin typeface="Arial Black" panose="020B0A04020102020204" pitchFamily="34" charset="0"/>
            </a:endParaRPr>
          </a:p>
          <a:p>
            <a:pPr marL="285750" lvl="0" indent="-285750">
              <a:buFont typeface="Arial" panose="020B0604020202020204" pitchFamily="34" charset="0"/>
              <a:buChar char="•"/>
            </a:pPr>
            <a:r>
              <a:rPr lang="en-US" dirty="0" smtClean="0">
                <a:solidFill>
                  <a:srgbClr val="599C56"/>
                </a:solidFill>
                <a:latin typeface="Arial Black" panose="020B0A04020102020204" pitchFamily="34" charset="0"/>
              </a:rPr>
              <a:t>Assisting Coops/NGOs </a:t>
            </a:r>
            <a:r>
              <a:rPr lang="en-US" dirty="0">
                <a:solidFill>
                  <a:srgbClr val="599C56"/>
                </a:solidFill>
                <a:latin typeface="Arial Black" panose="020B0A04020102020204" pitchFamily="34" charset="0"/>
              </a:rPr>
              <a:t>to manage bulk selling and buying </a:t>
            </a:r>
            <a:r>
              <a:rPr lang="en-US" dirty="0" smtClean="0">
                <a:solidFill>
                  <a:srgbClr val="599C56"/>
                </a:solidFill>
                <a:latin typeface="Arial Black" panose="020B0A04020102020204" pitchFamily="34" charset="0"/>
              </a:rPr>
              <a:t>on </a:t>
            </a:r>
            <a:r>
              <a:rPr lang="en-US" dirty="0">
                <a:solidFill>
                  <a:srgbClr val="599C56"/>
                </a:solidFill>
                <a:latin typeface="Arial Black" panose="020B0A04020102020204" pitchFamily="34" charset="0"/>
              </a:rPr>
              <a:t>behalf of </a:t>
            </a:r>
            <a:r>
              <a:rPr lang="en-US" dirty="0" smtClean="0">
                <a:solidFill>
                  <a:srgbClr val="599C56"/>
                </a:solidFill>
                <a:latin typeface="Arial Black" panose="020B0A04020102020204" pitchFamily="34" charset="0"/>
              </a:rPr>
              <a:t>farmers.</a:t>
            </a:r>
          </a:p>
          <a:p>
            <a:pPr lvl="0"/>
            <a:endParaRPr lang="en-US" dirty="0">
              <a:solidFill>
                <a:srgbClr val="31552F"/>
              </a:solidFill>
              <a:latin typeface="Arial Black" panose="020B0A04020102020204" pitchFamily="34" charset="0"/>
            </a:endParaRPr>
          </a:p>
          <a:p>
            <a:r>
              <a:rPr lang="en-US" u="sng" dirty="0" smtClean="0">
                <a:solidFill>
                  <a:srgbClr val="EB9915"/>
                </a:solidFill>
                <a:latin typeface="Arial Black" panose="020B0A04020102020204" pitchFamily="34" charset="0"/>
              </a:rPr>
              <a:t>Managing the value chain marketing platform</a:t>
            </a:r>
            <a:r>
              <a:rPr lang="en-US" dirty="0" smtClean="0">
                <a:solidFill>
                  <a:srgbClr val="EB9915"/>
                </a:solidFill>
                <a:latin typeface="Arial Black" panose="020B0A04020102020204" pitchFamily="34" charset="0"/>
              </a:rPr>
              <a:t>.</a:t>
            </a:r>
            <a:endParaRPr lang="en-US" dirty="0">
              <a:solidFill>
                <a:srgbClr val="EB9915"/>
              </a:solidFill>
              <a:latin typeface="Arial Black" panose="020B0A04020102020204" pitchFamily="34" charset="0"/>
            </a:endParaRPr>
          </a:p>
        </p:txBody>
      </p:sp>
      <p:pic>
        <p:nvPicPr>
          <p:cNvPr id="11"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2" name="Picture 11"/>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9" name="Rectangle 8"/>
          <p:cNvSpPr/>
          <p:nvPr/>
        </p:nvSpPr>
        <p:spPr>
          <a:xfrm>
            <a:off x="971600" y="978200"/>
            <a:ext cx="7164796" cy="830997"/>
          </a:xfrm>
          <a:prstGeom prst="rect">
            <a:avLst/>
          </a:prstGeom>
        </p:spPr>
        <p:txBody>
          <a:bodyPr wrap="square">
            <a:spAutoFit/>
          </a:bodyPr>
          <a:lstStyle/>
          <a:p>
            <a:pPr algn="ctr"/>
            <a:r>
              <a:rPr lang="en-US" sz="2400" dirty="0" smtClean="0">
                <a:solidFill>
                  <a:srgbClr val="EB9915"/>
                </a:solidFill>
                <a:latin typeface="Arial Black" panose="020B0A04020102020204" pitchFamily="34" charset="0"/>
                <a:cs typeface="Arial" pitchFamily="34" charset="0"/>
              </a:rPr>
              <a:t>The Value Chain Marketing Management Platform </a:t>
            </a:r>
            <a:endParaRPr lang="en-US" sz="2400" dirty="0">
              <a:solidFill>
                <a:srgbClr val="EB9915"/>
              </a:solidFill>
              <a:latin typeface="Arial Black" panose="020B0A04020102020204" pitchFamily="34" charset="0"/>
            </a:endParaRPr>
          </a:p>
        </p:txBody>
      </p:sp>
    </p:spTree>
    <p:extLst>
      <p:ext uri="{BB962C8B-B14F-4D97-AF65-F5344CB8AC3E}">
        <p14:creationId xmlns:p14="http://schemas.microsoft.com/office/powerpoint/2010/main" val="203612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99592" y="1002394"/>
            <a:ext cx="7416824" cy="461665"/>
          </a:xfrm>
          <a:prstGeom prst="rect">
            <a:avLst/>
          </a:prstGeom>
        </p:spPr>
        <p:txBody>
          <a:bodyPr wrap="square">
            <a:spAutoFit/>
          </a:bodyPr>
          <a:lstStyle/>
          <a:p>
            <a:pPr algn="ctr"/>
            <a:r>
              <a:rPr lang="en-US" sz="2400" dirty="0" smtClean="0">
                <a:solidFill>
                  <a:srgbClr val="EB9915"/>
                </a:solidFill>
                <a:latin typeface="Arial Black" panose="020B0A04020102020204" pitchFamily="34" charset="0"/>
                <a:cs typeface="Arial" pitchFamily="34" charset="0"/>
              </a:rPr>
              <a:t>The small farmers associations network   </a:t>
            </a:r>
            <a:endParaRPr lang="en-US" sz="2400" dirty="0">
              <a:solidFill>
                <a:srgbClr val="EB9915"/>
              </a:solidFill>
              <a:latin typeface="Arial Black" panose="020B0A04020102020204" pitchFamily="34" charset="0"/>
            </a:endParaRPr>
          </a:p>
        </p:txBody>
      </p:sp>
      <p:sp>
        <p:nvSpPr>
          <p:cNvPr id="6" name="Rectangle 5"/>
          <p:cNvSpPr/>
          <p:nvPr/>
        </p:nvSpPr>
        <p:spPr>
          <a:xfrm>
            <a:off x="665312" y="1772816"/>
            <a:ext cx="8136904" cy="4801314"/>
          </a:xfrm>
          <a:prstGeom prst="rect">
            <a:avLst/>
          </a:prstGeom>
        </p:spPr>
        <p:txBody>
          <a:bodyPr wrap="square">
            <a:spAutoFit/>
          </a:bodyPr>
          <a:lstStyle/>
          <a:p>
            <a:pPr algn="just">
              <a:spcBef>
                <a:spcPts val="0"/>
              </a:spcBef>
              <a:buClr>
                <a:schemeClr val="accent6">
                  <a:lumMod val="75000"/>
                </a:schemeClr>
              </a:buClr>
              <a:defRPr/>
            </a:pPr>
            <a:r>
              <a:rPr lang="en-US" b="1" u="sng" dirty="0" smtClean="0">
                <a:solidFill>
                  <a:srgbClr val="EB9915"/>
                </a:solidFill>
                <a:latin typeface="Arial Black" panose="020B0A04020102020204" pitchFamily="34" charset="0"/>
                <a:cs typeface="Arial" pitchFamily="34" charset="0"/>
              </a:rPr>
              <a:t>Managing </a:t>
            </a:r>
            <a:r>
              <a:rPr lang="en-US" b="1" u="sng" dirty="0">
                <a:solidFill>
                  <a:srgbClr val="EB9915"/>
                </a:solidFill>
                <a:latin typeface="Arial Black" panose="020B0A04020102020204" pitchFamily="34" charset="0"/>
                <a:cs typeface="Arial" pitchFamily="34" charset="0"/>
              </a:rPr>
              <a:t>the network of small farmers communities </a:t>
            </a:r>
            <a:r>
              <a:rPr lang="en-US" b="1" u="sng" dirty="0" smtClean="0">
                <a:solidFill>
                  <a:srgbClr val="EB9915"/>
                </a:solidFill>
                <a:latin typeface="Arial Black" panose="020B0A04020102020204" pitchFamily="34" charset="0"/>
                <a:cs typeface="Arial" pitchFamily="34" charset="0"/>
              </a:rPr>
              <a:t>with               </a:t>
            </a:r>
            <a:r>
              <a:rPr lang="en-US" b="1" u="sng" dirty="0">
                <a:solidFill>
                  <a:srgbClr val="EB9915"/>
                </a:solidFill>
                <a:latin typeface="Arial Black" panose="020B0A04020102020204" pitchFamily="34" charset="0"/>
                <a:cs typeface="Arial" pitchFamily="34" charset="0"/>
              </a:rPr>
              <a:t>a business oriented </a:t>
            </a:r>
            <a:r>
              <a:rPr lang="en-US" b="1" u="sng" dirty="0" smtClean="0">
                <a:solidFill>
                  <a:srgbClr val="EB9915"/>
                </a:solidFill>
                <a:latin typeface="Arial Black" panose="020B0A04020102020204" pitchFamily="34" charset="0"/>
                <a:cs typeface="Arial" pitchFamily="34" charset="0"/>
              </a:rPr>
              <a:t>approach: </a:t>
            </a:r>
            <a:endParaRPr lang="en-US" u="sng" dirty="0">
              <a:solidFill>
                <a:srgbClr val="EB9915"/>
              </a:solidFill>
              <a:latin typeface="Arial Black" panose="020B0A04020102020204" pitchFamily="34" charset="0"/>
            </a:endParaRPr>
          </a:p>
          <a:p>
            <a:pPr algn="just">
              <a:spcBef>
                <a:spcPts val="0"/>
              </a:spcBef>
              <a:buClr>
                <a:schemeClr val="accent6">
                  <a:lumMod val="75000"/>
                </a:schemeClr>
              </a:buClr>
              <a:defRPr/>
            </a:pPr>
            <a:endParaRPr lang="en-US" b="1" dirty="0">
              <a:solidFill>
                <a:srgbClr val="31552F"/>
              </a:solidFill>
              <a:latin typeface="Arial Black" panose="020B0A04020102020204" pitchFamily="34" charset="0"/>
            </a:endParaRPr>
          </a:p>
          <a:p>
            <a:pPr marL="285750" lvl="0" indent="-285750">
              <a:spcBef>
                <a:spcPts val="0"/>
              </a:spcBef>
              <a:buClr>
                <a:srgbClr val="F2650E"/>
              </a:buClr>
              <a:buFont typeface="Wingdings" panose="05000000000000000000" pitchFamily="2" charset="2"/>
              <a:buChar char="Ø"/>
              <a:defRPr/>
            </a:pPr>
            <a:r>
              <a:rPr lang="en-US" dirty="0">
                <a:solidFill>
                  <a:srgbClr val="599C56"/>
                </a:solidFill>
                <a:latin typeface="Arial Black" panose="020B0A04020102020204" pitchFamily="34" charset="0"/>
              </a:rPr>
              <a:t>Selecting the active farmers Coops/NGOs</a:t>
            </a:r>
            <a:r>
              <a:rPr lang="en-US" dirty="0" smtClean="0">
                <a:solidFill>
                  <a:srgbClr val="599C56"/>
                </a:solidFill>
                <a:latin typeface="Arial Black" panose="020B0A04020102020204" pitchFamily="34" charset="0"/>
              </a:rPr>
              <a:t>: </a:t>
            </a:r>
          </a:p>
          <a:p>
            <a:pPr lvl="0">
              <a:spcBef>
                <a:spcPts val="0"/>
              </a:spcBef>
              <a:buClr>
                <a:srgbClr val="F2650E"/>
              </a:buClr>
              <a:defRPr/>
            </a:pPr>
            <a:r>
              <a:rPr lang="en-US" dirty="0">
                <a:solidFill>
                  <a:srgbClr val="599C56"/>
                </a:solidFill>
                <a:latin typeface="Arial Black" panose="020B0A04020102020204" pitchFamily="34" charset="0"/>
              </a:rPr>
              <a:t> </a:t>
            </a:r>
            <a:r>
              <a:rPr lang="en-US" dirty="0" smtClean="0">
                <a:solidFill>
                  <a:srgbClr val="599C56"/>
                </a:solidFill>
                <a:latin typeface="Arial Black" panose="020B0A04020102020204" pitchFamily="34" charset="0"/>
              </a:rPr>
              <a:t>   to date, 70 associations </a:t>
            </a:r>
            <a:r>
              <a:rPr lang="en-US" dirty="0">
                <a:solidFill>
                  <a:srgbClr val="599C56"/>
                </a:solidFill>
                <a:latin typeface="Arial Black" panose="020B0A04020102020204" pitchFamily="34" charset="0"/>
              </a:rPr>
              <a:t>are </a:t>
            </a:r>
            <a:r>
              <a:rPr lang="en-US" dirty="0" smtClean="0">
                <a:solidFill>
                  <a:srgbClr val="599C56"/>
                </a:solidFill>
                <a:latin typeface="Arial Black" panose="020B0A04020102020204" pitchFamily="34" charset="0"/>
              </a:rPr>
              <a:t>member </a:t>
            </a:r>
            <a:r>
              <a:rPr lang="en-US" dirty="0">
                <a:solidFill>
                  <a:srgbClr val="599C56"/>
                </a:solidFill>
                <a:latin typeface="Arial Black" panose="020B0A04020102020204" pitchFamily="34" charset="0"/>
              </a:rPr>
              <a:t>of “</a:t>
            </a:r>
            <a:r>
              <a:rPr lang="en-US" dirty="0" err="1">
                <a:solidFill>
                  <a:srgbClr val="599C56"/>
                </a:solidFill>
                <a:latin typeface="Arial Black" panose="020B0A04020102020204" pitchFamily="34" charset="0"/>
              </a:rPr>
              <a:t>Bashaier</a:t>
            </a:r>
            <a:r>
              <a:rPr lang="en-US" dirty="0">
                <a:solidFill>
                  <a:srgbClr val="599C56"/>
                </a:solidFill>
                <a:latin typeface="Arial Black" panose="020B0A04020102020204" pitchFamily="34" charset="0"/>
              </a:rPr>
              <a:t> Network</a:t>
            </a:r>
            <a:r>
              <a:rPr lang="en-US" dirty="0" smtClean="0">
                <a:solidFill>
                  <a:srgbClr val="599C56"/>
                </a:solidFill>
                <a:latin typeface="Arial Black" panose="020B0A04020102020204" pitchFamily="34" charset="0"/>
              </a:rPr>
              <a:t>”;</a:t>
            </a:r>
          </a:p>
          <a:p>
            <a:pPr lvl="0" algn="just">
              <a:spcBef>
                <a:spcPts val="0"/>
              </a:spcBef>
              <a:buClr>
                <a:srgbClr val="F2650E"/>
              </a:buClr>
              <a:defRPr/>
            </a:pPr>
            <a:endParaRPr lang="en-US" dirty="0" smtClean="0">
              <a:solidFill>
                <a:srgbClr val="599C56"/>
              </a:solidFill>
              <a:latin typeface="Arial Black" panose="020B0A04020102020204" pitchFamily="34" charset="0"/>
            </a:endParaRPr>
          </a:p>
          <a:p>
            <a:pPr marL="285750" indent="-285750" algn="just">
              <a:spcBef>
                <a:spcPts val="0"/>
              </a:spcBef>
              <a:buClr>
                <a:srgbClr val="F2650E"/>
              </a:buClr>
              <a:buFont typeface="Wingdings" panose="05000000000000000000" pitchFamily="2" charset="2"/>
              <a:buChar char="Ø"/>
              <a:defRPr/>
            </a:pPr>
            <a:r>
              <a:rPr lang="en-US" dirty="0">
                <a:solidFill>
                  <a:srgbClr val="599C56"/>
                </a:solidFill>
                <a:latin typeface="Arial Black" panose="020B0A04020102020204" pitchFamily="34" charset="0"/>
              </a:rPr>
              <a:t>Marketing plans for the farmers crops and promotion through </a:t>
            </a:r>
            <a:r>
              <a:rPr lang="en-US" dirty="0" err="1" smtClean="0">
                <a:solidFill>
                  <a:srgbClr val="599C56"/>
                </a:solidFill>
                <a:latin typeface="Arial Black" panose="020B0A04020102020204" pitchFamily="34" charset="0"/>
              </a:rPr>
              <a:t>Bashaier</a:t>
            </a:r>
            <a:r>
              <a:rPr lang="en-US" dirty="0" smtClean="0">
                <a:solidFill>
                  <a:srgbClr val="599C56"/>
                </a:solidFill>
                <a:latin typeface="Arial Black" panose="020B0A04020102020204" pitchFamily="34" charset="0"/>
              </a:rPr>
              <a:t> Network;</a:t>
            </a:r>
            <a:endParaRPr lang="en-US" dirty="0">
              <a:solidFill>
                <a:srgbClr val="599C56"/>
              </a:solidFill>
              <a:latin typeface="Arial Black" panose="020B0A04020102020204" pitchFamily="34" charset="0"/>
            </a:endParaRPr>
          </a:p>
          <a:p>
            <a:pPr algn="just">
              <a:spcBef>
                <a:spcPts val="0"/>
              </a:spcBef>
              <a:buClr>
                <a:srgbClr val="F2650E"/>
              </a:buClr>
              <a:defRPr/>
            </a:pPr>
            <a:endParaRPr lang="en-GB" dirty="0" smtClean="0">
              <a:solidFill>
                <a:srgbClr val="599C56"/>
              </a:solidFill>
              <a:latin typeface="Arial Black" panose="020B0A04020102020204" pitchFamily="34" charset="0"/>
            </a:endParaRPr>
          </a:p>
          <a:p>
            <a:pPr marL="285750" indent="-285750" algn="just">
              <a:spcBef>
                <a:spcPts val="0"/>
              </a:spcBef>
              <a:buClr>
                <a:srgbClr val="F2650E"/>
              </a:buClr>
              <a:buFont typeface="Wingdings" panose="05000000000000000000" pitchFamily="2" charset="2"/>
              <a:buChar char="Ø"/>
              <a:defRPr/>
            </a:pPr>
            <a:r>
              <a:rPr lang="en-GB" dirty="0" smtClean="0">
                <a:solidFill>
                  <a:srgbClr val="599C56"/>
                </a:solidFill>
                <a:latin typeface="Arial Black" panose="020B0A04020102020204" pitchFamily="34" charset="0"/>
              </a:rPr>
              <a:t>Enabling the small </a:t>
            </a:r>
            <a:r>
              <a:rPr lang="en-GB" dirty="0">
                <a:solidFill>
                  <a:srgbClr val="599C56"/>
                </a:solidFill>
                <a:latin typeface="Arial Black" panose="020B0A04020102020204" pitchFamily="34" charset="0"/>
              </a:rPr>
              <a:t>farmers </a:t>
            </a:r>
            <a:r>
              <a:rPr lang="en-GB" dirty="0" smtClean="0">
                <a:solidFill>
                  <a:srgbClr val="599C56"/>
                </a:solidFill>
                <a:latin typeface="Arial Black" panose="020B0A04020102020204" pitchFamily="34" charset="0"/>
              </a:rPr>
              <a:t>associations to develop sustainable market linkages with both the market buyers and the input suppliers;</a:t>
            </a:r>
          </a:p>
          <a:p>
            <a:pPr marL="285750" indent="-285750" algn="just">
              <a:spcBef>
                <a:spcPts val="0"/>
              </a:spcBef>
              <a:buClr>
                <a:srgbClr val="F2650E"/>
              </a:buClr>
              <a:buFont typeface="Wingdings" panose="05000000000000000000" pitchFamily="2" charset="2"/>
              <a:buChar char="Ø"/>
              <a:defRPr/>
            </a:pPr>
            <a:endParaRPr lang="en-GB" dirty="0" smtClean="0">
              <a:solidFill>
                <a:srgbClr val="599C56"/>
              </a:solidFill>
              <a:latin typeface="Arial Black" panose="020B0A04020102020204" pitchFamily="34" charset="0"/>
            </a:endParaRPr>
          </a:p>
          <a:p>
            <a:pPr marL="285750" indent="-285750">
              <a:spcBef>
                <a:spcPts val="0"/>
              </a:spcBef>
              <a:buClr>
                <a:srgbClr val="F2650E"/>
              </a:buClr>
              <a:buFont typeface="Wingdings" panose="05000000000000000000" pitchFamily="2" charset="2"/>
              <a:buChar char="Ø"/>
              <a:defRPr/>
            </a:pPr>
            <a:r>
              <a:rPr lang="en-GB" dirty="0" smtClean="0">
                <a:solidFill>
                  <a:srgbClr val="599C56"/>
                </a:solidFill>
                <a:latin typeface="Arial Black" panose="020B0A04020102020204" pitchFamily="34" charset="0"/>
              </a:rPr>
              <a:t>Promoting market-driven rural MSMEs opportunities: SSP and modern agriculture service </a:t>
            </a:r>
            <a:r>
              <a:rPr lang="en-GB" dirty="0" err="1" smtClean="0">
                <a:solidFill>
                  <a:srgbClr val="599C56"/>
                </a:solidFill>
                <a:latin typeface="Arial Black" panose="020B0A04020102020204" pitchFamily="34" charset="0"/>
              </a:rPr>
              <a:t>centers</a:t>
            </a:r>
            <a:r>
              <a:rPr lang="en-GB" dirty="0" smtClean="0">
                <a:solidFill>
                  <a:srgbClr val="599C56"/>
                </a:solidFill>
                <a:latin typeface="Arial Black" panose="020B0A04020102020204" pitchFamily="34" charset="0"/>
              </a:rPr>
              <a:t>, post-harvest activities, etc…</a:t>
            </a:r>
          </a:p>
          <a:p>
            <a:pPr algn="just">
              <a:spcBef>
                <a:spcPts val="0"/>
              </a:spcBef>
              <a:buClr>
                <a:srgbClr val="F2650E"/>
              </a:buClr>
              <a:defRPr/>
            </a:pPr>
            <a:endParaRPr lang="en-GB" dirty="0" smtClean="0">
              <a:solidFill>
                <a:srgbClr val="31552F"/>
              </a:solidFill>
              <a:latin typeface="Arial Black" panose="020B0A04020102020204" pitchFamily="34" charset="0"/>
            </a:endParaRPr>
          </a:p>
        </p:txBody>
      </p:sp>
      <p:pic>
        <p:nvPicPr>
          <p:cNvPr id="9"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0" name="Picture 9"/>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Tree>
    <p:extLst>
      <p:ext uri="{BB962C8B-B14F-4D97-AF65-F5344CB8AC3E}">
        <p14:creationId xmlns:p14="http://schemas.microsoft.com/office/powerpoint/2010/main" val="4265310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097725" cy="461665"/>
          </a:xfrm>
          <a:prstGeom prst="rect">
            <a:avLst/>
          </a:prstGeom>
        </p:spPr>
        <p:txBody>
          <a:bodyPr wrap="none">
            <a:spAutoFit/>
          </a:bodyPr>
          <a:lstStyle/>
          <a:p>
            <a:r>
              <a:rPr lang="en-US" sz="2400" b="1" dirty="0" smtClean="0">
                <a:solidFill>
                  <a:srgbClr val="EB9915"/>
                </a:solidFill>
                <a:latin typeface="Arial Black" panose="020B0A04020102020204" pitchFamily="34" charset="0"/>
                <a:cs typeface="Times New Roman" pitchFamily="18" charset="0"/>
              </a:rPr>
              <a:t>KEF/</a:t>
            </a:r>
            <a:r>
              <a:rPr lang="en-US" sz="2400" b="1" dirty="0" err="1" smtClean="0">
                <a:solidFill>
                  <a:srgbClr val="EB9915"/>
                </a:solidFill>
                <a:latin typeface="Arial Black" panose="020B0A04020102020204" pitchFamily="34" charset="0"/>
                <a:cs typeface="Times New Roman" pitchFamily="18" charset="0"/>
              </a:rPr>
              <a:t>Bashaier</a:t>
            </a:r>
            <a:r>
              <a:rPr lang="en-US" sz="2400" b="1" dirty="0" smtClean="0">
                <a:solidFill>
                  <a:srgbClr val="EB9915"/>
                </a:solidFill>
                <a:latin typeface="Arial Black" panose="020B0A04020102020204" pitchFamily="34" charset="0"/>
                <a:cs typeface="Times New Roman" pitchFamily="18" charset="0"/>
              </a:rPr>
              <a:t> Partners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15" name="Picture 14"/>
          <p:cNvPicPr>
            <a:picLocks noChangeAspect="1"/>
          </p:cNvPicPr>
          <p:nvPr/>
        </p:nvPicPr>
        <p:blipFill>
          <a:blip r:embed="rId5"/>
          <a:stretch>
            <a:fillRect/>
          </a:stretch>
        </p:blipFill>
        <p:spPr>
          <a:xfrm>
            <a:off x="539551" y="1616968"/>
            <a:ext cx="7887757" cy="3972272"/>
          </a:xfrm>
          <a:prstGeom prst="rect">
            <a:avLst/>
          </a:prstGeom>
        </p:spPr>
      </p:pic>
      <p:pic>
        <p:nvPicPr>
          <p:cNvPr id="16" name="Picture 15"/>
          <p:cNvPicPr>
            <a:picLocks noChangeAspect="1"/>
          </p:cNvPicPr>
          <p:nvPr/>
        </p:nvPicPr>
        <p:blipFill>
          <a:blip r:embed="rId6"/>
          <a:stretch>
            <a:fillRect/>
          </a:stretch>
        </p:blipFill>
        <p:spPr>
          <a:xfrm>
            <a:off x="695325" y="5589240"/>
            <a:ext cx="7693099" cy="981075"/>
          </a:xfrm>
          <a:prstGeom prst="rect">
            <a:avLst/>
          </a:prstGeom>
        </p:spPr>
      </p:pic>
    </p:spTree>
    <p:extLst>
      <p:ext uri="{BB962C8B-B14F-4D97-AF65-F5344CB8AC3E}">
        <p14:creationId xmlns:p14="http://schemas.microsoft.com/office/powerpoint/2010/main" val="203992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37547" y="1772816"/>
            <a:ext cx="8304402" cy="3970318"/>
          </a:xfrm>
          <a:prstGeom prst="rect">
            <a:avLst/>
          </a:prstGeom>
        </p:spPr>
        <p:txBody>
          <a:bodyPr wrap="square">
            <a:spAutoFit/>
          </a:bodyPr>
          <a:lstStyle/>
          <a:p>
            <a:pPr marL="0" algn="just">
              <a:spcBef>
                <a:spcPts val="0"/>
              </a:spcBef>
              <a:buNone/>
            </a:pPr>
            <a:r>
              <a:rPr lang="en-US" b="1" dirty="0">
                <a:solidFill>
                  <a:srgbClr val="EB9915"/>
                </a:solidFill>
                <a:latin typeface="Arial Black" panose="020B0A04020102020204" pitchFamily="34" charset="0"/>
                <a:cs typeface="Arial" panose="020B0604020202020204" pitchFamily="34" charset="0"/>
              </a:rPr>
              <a:t>NGO (No. 8747/Law 84)</a:t>
            </a:r>
            <a:r>
              <a:rPr lang="en-US" b="1" dirty="0">
                <a:solidFill>
                  <a:srgbClr val="31552F"/>
                </a:solidFill>
                <a:latin typeface="Arial Black" panose="020B0A04020102020204" pitchFamily="34" charset="0"/>
                <a:cs typeface="Arial" panose="020B0604020202020204" pitchFamily="34" charset="0"/>
              </a:rPr>
              <a:t> </a:t>
            </a:r>
            <a:r>
              <a:rPr lang="en-US" dirty="0">
                <a:solidFill>
                  <a:srgbClr val="599C56"/>
                </a:solidFill>
                <a:latin typeface="Arial Black" panose="020B0A04020102020204" pitchFamily="34" charset="0"/>
                <a:cs typeface="Arial" panose="020B0604020202020204" pitchFamily="34" charset="0"/>
              </a:rPr>
              <a:t>created by entrepreneurs with social business interests, and experts in ITC, business information, </a:t>
            </a:r>
            <a:r>
              <a:rPr lang="en-US" dirty="0" err="1">
                <a:solidFill>
                  <a:srgbClr val="599C56"/>
                </a:solidFill>
                <a:latin typeface="Arial Black" panose="020B0A04020102020204" pitchFamily="34" charset="0"/>
                <a:cs typeface="Arial" panose="020B0604020202020204" pitchFamily="34" charset="0"/>
              </a:rPr>
              <a:t>agrifood</a:t>
            </a:r>
            <a:r>
              <a:rPr lang="en-US" dirty="0">
                <a:solidFill>
                  <a:srgbClr val="599C56"/>
                </a:solidFill>
                <a:latin typeface="Arial Black" panose="020B0A04020102020204" pitchFamily="34" charset="0"/>
                <a:cs typeface="Arial" panose="020B0604020202020204" pitchFamily="34" charset="0"/>
              </a:rPr>
              <a:t>, to address the lack of knowledge management  and dissemination at the core of Egypt’s development challenges. </a:t>
            </a:r>
          </a:p>
          <a:p>
            <a:pPr marL="0" algn="just">
              <a:spcBef>
                <a:spcPts val="0"/>
              </a:spcBef>
              <a:buNone/>
            </a:pPr>
            <a:r>
              <a:rPr lang="en-US" dirty="0">
                <a:solidFill>
                  <a:srgbClr val="31552F"/>
                </a:solidFill>
                <a:latin typeface="Arial Black" panose="020B0A04020102020204" pitchFamily="34" charset="0"/>
                <a:cs typeface="Arial" panose="020B0604020202020204" pitchFamily="34" charset="0"/>
              </a:rPr>
              <a:t>	</a:t>
            </a:r>
          </a:p>
          <a:p>
            <a:pPr marL="0" algn="just">
              <a:spcBef>
                <a:spcPts val="0"/>
              </a:spcBef>
              <a:buNone/>
            </a:pPr>
            <a:r>
              <a:rPr lang="en-US" b="1" dirty="0">
                <a:solidFill>
                  <a:srgbClr val="EB9915"/>
                </a:solidFill>
                <a:latin typeface="Arial Black" panose="020B0A04020102020204" pitchFamily="34" charset="0"/>
                <a:cs typeface="Arial" panose="020B0604020202020204" pitchFamily="34" charset="0"/>
              </a:rPr>
              <a:t>Vision</a:t>
            </a:r>
            <a:r>
              <a:rPr lang="en-US" dirty="0">
                <a:solidFill>
                  <a:srgbClr val="EB9915"/>
                </a:solidFill>
                <a:latin typeface="Arial Black" panose="020B0A04020102020204" pitchFamily="34" charset="0"/>
                <a:cs typeface="Arial" panose="020B0604020202020204" pitchFamily="34" charset="0"/>
              </a:rPr>
              <a:t>:</a:t>
            </a:r>
            <a:r>
              <a:rPr lang="en-US" dirty="0">
                <a:solidFill>
                  <a:srgbClr val="31552F"/>
                </a:solidFill>
                <a:latin typeface="Arial Black" panose="020B0A04020102020204" pitchFamily="34" charset="0"/>
                <a:cs typeface="Arial" panose="020B0604020202020204" pitchFamily="34" charset="0"/>
              </a:rPr>
              <a:t> </a:t>
            </a:r>
            <a:r>
              <a:rPr lang="en-US" dirty="0">
                <a:solidFill>
                  <a:srgbClr val="599C56"/>
                </a:solidFill>
                <a:latin typeface="Arial Black" panose="020B0A04020102020204" pitchFamily="34" charset="0"/>
                <a:cs typeface="Arial" panose="020B0604020202020204" pitchFamily="34" charset="0"/>
              </a:rPr>
              <a:t>Knowledge applied to business activities enables bottom-up empowerment, while generating entrepreneurship and </a:t>
            </a:r>
            <a:r>
              <a:rPr lang="en-US" dirty="0" smtClean="0">
                <a:solidFill>
                  <a:srgbClr val="599C56"/>
                </a:solidFill>
                <a:latin typeface="Arial Black" panose="020B0A04020102020204" pitchFamily="34" charset="0"/>
                <a:cs typeface="Arial" panose="020B0604020202020204" pitchFamily="34" charset="0"/>
              </a:rPr>
              <a:t>competitiveness.</a:t>
            </a:r>
            <a:endParaRPr lang="en-US" dirty="0">
              <a:solidFill>
                <a:srgbClr val="599C56"/>
              </a:solidFill>
              <a:latin typeface="Arial Black" panose="020B0A04020102020204" pitchFamily="34" charset="0"/>
              <a:cs typeface="Arial" panose="020B0604020202020204" pitchFamily="34" charset="0"/>
            </a:endParaRPr>
          </a:p>
          <a:p>
            <a:pPr marL="0" algn="just">
              <a:spcBef>
                <a:spcPts val="0"/>
              </a:spcBef>
              <a:buNone/>
            </a:pPr>
            <a:endParaRPr lang="en-US" b="1" dirty="0">
              <a:solidFill>
                <a:srgbClr val="31552F"/>
              </a:solidFill>
              <a:latin typeface="Arial Black" panose="020B0A04020102020204" pitchFamily="34" charset="0"/>
              <a:cs typeface="Arial" panose="020B0604020202020204" pitchFamily="34" charset="0"/>
            </a:endParaRPr>
          </a:p>
          <a:p>
            <a:pPr marL="0" algn="just">
              <a:spcBef>
                <a:spcPts val="0"/>
              </a:spcBef>
              <a:buNone/>
            </a:pPr>
            <a:r>
              <a:rPr lang="en-US" b="1" dirty="0">
                <a:solidFill>
                  <a:srgbClr val="EB9915"/>
                </a:solidFill>
                <a:latin typeface="Arial Black" panose="020B0A04020102020204" pitchFamily="34" charset="0"/>
                <a:cs typeface="Arial" panose="020B0604020202020204" pitchFamily="34" charset="0"/>
              </a:rPr>
              <a:t>Mission</a:t>
            </a:r>
            <a:r>
              <a:rPr lang="en-US" dirty="0">
                <a:solidFill>
                  <a:srgbClr val="31552F"/>
                </a:solidFill>
                <a:latin typeface="Arial Black" panose="020B0A04020102020204" pitchFamily="34" charset="0"/>
                <a:cs typeface="Arial" panose="020B0604020202020204" pitchFamily="34" charset="0"/>
              </a:rPr>
              <a:t>: </a:t>
            </a:r>
            <a:r>
              <a:rPr lang="en-US" dirty="0">
                <a:solidFill>
                  <a:srgbClr val="599C56"/>
                </a:solidFill>
                <a:latin typeface="Arial Black" panose="020B0A04020102020204" pitchFamily="34" charset="0"/>
                <a:cs typeface="Arial" panose="020B0604020202020204" pitchFamily="34" charset="0"/>
              </a:rPr>
              <a:t>Develop </a:t>
            </a:r>
            <a:r>
              <a:rPr lang="en-US" dirty="0" smtClean="0">
                <a:solidFill>
                  <a:srgbClr val="599C56"/>
                </a:solidFill>
                <a:latin typeface="Arial Black" panose="020B0A04020102020204" pitchFamily="34" charset="0"/>
                <a:cs typeface="Arial" panose="020B0604020202020204" pitchFamily="34" charset="0"/>
              </a:rPr>
              <a:t>inclusive business approaches focusing </a:t>
            </a:r>
            <a:r>
              <a:rPr lang="en-US" dirty="0">
                <a:solidFill>
                  <a:srgbClr val="599C56"/>
                </a:solidFill>
                <a:latin typeface="Arial Black" panose="020B0A04020102020204" pitchFamily="34" charset="0"/>
                <a:cs typeface="Arial" panose="020B0604020202020204" pitchFamily="34" charset="0"/>
              </a:rPr>
              <a:t>on </a:t>
            </a:r>
            <a:r>
              <a:rPr lang="en-US" dirty="0" smtClean="0">
                <a:solidFill>
                  <a:srgbClr val="599C56"/>
                </a:solidFill>
                <a:latin typeface="Arial Black" panose="020B0A04020102020204" pitchFamily="34" charset="0"/>
                <a:cs typeface="Arial" panose="020B0604020202020204" pitchFamily="34" charset="0"/>
              </a:rPr>
              <a:t>MSMEs </a:t>
            </a:r>
            <a:r>
              <a:rPr lang="en-US" dirty="0">
                <a:solidFill>
                  <a:srgbClr val="599C56"/>
                </a:solidFill>
                <a:latin typeface="Arial Black" panose="020B0A04020102020204" pitchFamily="34" charset="0"/>
                <a:cs typeface="Arial" panose="020B0604020202020204" pitchFamily="34" charset="0"/>
              </a:rPr>
              <a:t>linkage to their </a:t>
            </a:r>
            <a:r>
              <a:rPr lang="en-US" dirty="0" smtClean="0">
                <a:solidFill>
                  <a:srgbClr val="599C56"/>
                </a:solidFill>
                <a:latin typeface="Arial Black" panose="020B0A04020102020204" pitchFamily="34" charset="0"/>
                <a:cs typeface="Arial" panose="020B0604020202020204" pitchFamily="34" charset="0"/>
              </a:rPr>
              <a:t>markets, </a:t>
            </a:r>
            <a:r>
              <a:rPr lang="en-US" dirty="0">
                <a:solidFill>
                  <a:srgbClr val="599C56"/>
                </a:solidFill>
                <a:latin typeface="Arial Black" panose="020B0A04020102020204" pitchFamily="34" charset="0"/>
                <a:cs typeface="Arial" panose="020B0604020202020204" pitchFamily="34" charset="0"/>
              </a:rPr>
              <a:t>through the </a:t>
            </a:r>
            <a:r>
              <a:rPr lang="en-US" dirty="0" smtClean="0">
                <a:solidFill>
                  <a:srgbClr val="599C56"/>
                </a:solidFill>
                <a:latin typeface="Arial Black" panose="020B0A04020102020204" pitchFamily="34" charset="0"/>
                <a:cs typeface="Arial" panose="020B0604020202020204" pitchFamily="34" charset="0"/>
              </a:rPr>
              <a:t>set-up </a:t>
            </a:r>
            <a:r>
              <a:rPr lang="en-US" dirty="0">
                <a:solidFill>
                  <a:srgbClr val="599C56"/>
                </a:solidFill>
                <a:latin typeface="Arial Black" panose="020B0A04020102020204" pitchFamily="34" charset="0"/>
                <a:cs typeface="Arial" panose="020B0604020202020204" pitchFamily="34" charset="0"/>
              </a:rPr>
              <a:t>of sustainable marketing networks using ICT-based </a:t>
            </a:r>
            <a:r>
              <a:rPr lang="en-US" dirty="0" smtClean="0">
                <a:solidFill>
                  <a:srgbClr val="599C56"/>
                </a:solidFill>
                <a:latin typeface="Arial Black" panose="020B0A04020102020204" pitchFamily="34" charset="0"/>
                <a:cs typeface="Arial" panose="020B0604020202020204" pitchFamily="34" charset="0"/>
              </a:rPr>
              <a:t>tools and targeting the agribusiness value chains representing 50%+ of the economy and of the Egyptians livelihood.</a:t>
            </a:r>
            <a:endParaRPr lang="en-US" dirty="0">
              <a:solidFill>
                <a:srgbClr val="599C56"/>
              </a:solidFill>
              <a:latin typeface="Arial Black" panose="020B0A04020102020204" pitchFamily="34" charset="0"/>
              <a:cs typeface="Arial" panose="020B0604020202020204" pitchFamily="34" charset="0"/>
            </a:endParaRPr>
          </a:p>
        </p:txBody>
      </p:sp>
      <p:sp>
        <p:nvSpPr>
          <p:cNvPr id="7" name="Rectangle 6"/>
          <p:cNvSpPr/>
          <p:nvPr/>
        </p:nvSpPr>
        <p:spPr>
          <a:xfrm>
            <a:off x="1691680" y="1124498"/>
            <a:ext cx="7956376" cy="461665"/>
          </a:xfrm>
          <a:prstGeom prst="rect">
            <a:avLst/>
          </a:prstGeom>
        </p:spPr>
        <p:txBody>
          <a:bodyPr wrap="square">
            <a:spAutoFit/>
          </a:bodyPr>
          <a:lstStyle/>
          <a:p>
            <a:pPr marL="0">
              <a:spcBef>
                <a:spcPts val="0"/>
              </a:spcBef>
              <a:buNone/>
            </a:pPr>
            <a:r>
              <a:rPr lang="en-US" sz="2400" b="1" dirty="0" smtClean="0">
                <a:solidFill>
                  <a:srgbClr val="EB9915"/>
                </a:solidFill>
                <a:latin typeface="Arial Black" panose="020B0A04020102020204" pitchFamily="34" charset="0"/>
              </a:rPr>
              <a:t>Knowledge Economy Foundation </a:t>
            </a:r>
            <a:endParaRPr lang="en-US" sz="2400" b="1" dirty="0">
              <a:solidFill>
                <a:srgbClr val="EB9915"/>
              </a:solidFill>
              <a:latin typeface="Arial Black" panose="020B0A04020102020204" pitchFamily="34" charset="0"/>
            </a:endParaRPr>
          </a:p>
        </p:txBody>
      </p:sp>
      <p:pic>
        <p:nvPicPr>
          <p:cNvPr id="13"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4" name="Picture 13"/>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Tree>
    <p:extLst>
      <p:ext uri="{BB962C8B-B14F-4D97-AF65-F5344CB8AC3E}">
        <p14:creationId xmlns:p14="http://schemas.microsoft.com/office/powerpoint/2010/main" val="111017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136197" cy="461665"/>
          </a:xfrm>
          <a:prstGeom prst="rect">
            <a:avLst/>
          </a:prstGeom>
        </p:spPr>
        <p:txBody>
          <a:bodyPr wrap="none">
            <a:spAutoFit/>
          </a:bodyPr>
          <a:lstStyle/>
          <a:p>
            <a:r>
              <a:rPr lang="en-US" sz="2400" b="1" dirty="0" err="1" smtClean="0">
                <a:solidFill>
                  <a:srgbClr val="EB9915"/>
                </a:solidFill>
                <a:latin typeface="Arial Black" panose="020B0A04020102020204" pitchFamily="34" charset="0"/>
                <a:cs typeface="Times New Roman" pitchFamily="18" charset="0"/>
              </a:rPr>
              <a:t>Bashaier</a:t>
            </a:r>
            <a:r>
              <a:rPr lang="en-US" sz="2400" b="1" dirty="0" smtClean="0">
                <a:solidFill>
                  <a:srgbClr val="EB9915"/>
                </a:solidFill>
                <a:latin typeface="Arial Black" panose="020B0A04020102020204" pitchFamily="34" charset="0"/>
                <a:cs typeface="Times New Roman" pitchFamily="18" charset="0"/>
              </a:rPr>
              <a:t>/KEF projects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5" name="Rectangle 4"/>
          <p:cNvSpPr/>
          <p:nvPr/>
        </p:nvSpPr>
        <p:spPr>
          <a:xfrm>
            <a:off x="539552" y="2546986"/>
            <a:ext cx="7830144" cy="3416320"/>
          </a:xfrm>
          <a:prstGeom prst="rect">
            <a:avLst/>
          </a:prstGeom>
        </p:spPr>
        <p:txBody>
          <a:bodyPr wrap="square">
            <a:spAutoFit/>
          </a:bodyPr>
          <a:lstStyle/>
          <a:p>
            <a:pPr>
              <a:lnSpc>
                <a:spcPct val="150000"/>
              </a:lnSpc>
              <a:spcBef>
                <a:spcPts val="0"/>
              </a:spcBef>
              <a:spcAft>
                <a:spcPts val="0"/>
              </a:spcAft>
            </a:pPr>
            <a:r>
              <a:rPr lang="en-GB" dirty="0" smtClean="0">
                <a:solidFill>
                  <a:srgbClr val="599C56"/>
                </a:solidFill>
                <a:latin typeface="Arial Black" panose="020B0A04020102020204" pitchFamily="34" charset="0"/>
              </a:rPr>
              <a:t>The World Fish Organization is conducting several programs in Egypt since many years. A new program aiming at improving fish farmers income is being launched funded by the Swiss Agency for Development and Cooperation.                 World Fish has selected KEF to implement a digital marketing platform for the fish value chain, on the model of the </a:t>
            </a:r>
            <a:r>
              <a:rPr lang="en-GB" dirty="0" err="1" smtClean="0">
                <a:solidFill>
                  <a:srgbClr val="599C56"/>
                </a:solidFill>
                <a:latin typeface="Arial Black" panose="020B0A04020102020204" pitchFamily="34" charset="0"/>
              </a:rPr>
              <a:t>Bashaier</a:t>
            </a:r>
            <a:r>
              <a:rPr lang="en-GB" dirty="0" smtClean="0">
                <a:solidFill>
                  <a:srgbClr val="599C56"/>
                </a:solidFill>
                <a:latin typeface="Arial Black" panose="020B0A04020102020204" pitchFamily="34" charset="0"/>
              </a:rPr>
              <a:t> one for horticulture.</a:t>
            </a:r>
            <a:endParaRPr lang="en-US" dirty="0" smtClean="0">
              <a:solidFill>
                <a:srgbClr val="599C56"/>
              </a:solidFill>
              <a:latin typeface="Arial Black" panose="020B0A04020102020204" pitchFamily="34" charset="0"/>
            </a:endParaRPr>
          </a:p>
          <a:p>
            <a:pPr>
              <a:lnSpc>
                <a:spcPct val="150000"/>
              </a:lnSpc>
              <a:spcBef>
                <a:spcPts val="0"/>
              </a:spcBef>
              <a:spcAft>
                <a:spcPts val="0"/>
              </a:spcAft>
            </a:pPr>
            <a:r>
              <a:rPr lang="en-GB" dirty="0" smtClean="0">
                <a:solidFill>
                  <a:schemeClr val="accent6">
                    <a:lumMod val="75000"/>
                  </a:schemeClr>
                </a:solidFill>
                <a:latin typeface="Arial Black" panose="020B0A04020102020204" pitchFamily="34" charset="0"/>
              </a:rPr>
              <a:t> </a:t>
            </a:r>
            <a:endParaRPr lang="en-US" dirty="0">
              <a:solidFill>
                <a:schemeClr val="accent5">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304801" y="1862742"/>
            <a:ext cx="1962944" cy="702162"/>
          </a:xfrm>
          <a:prstGeom prst="rect">
            <a:avLst/>
          </a:prstGeom>
          <a:noFill/>
          <a:ln>
            <a:noFill/>
          </a:ln>
        </p:spPr>
      </p:pic>
    </p:spTree>
    <p:extLst>
      <p:ext uri="{BB962C8B-B14F-4D97-AF65-F5344CB8AC3E}">
        <p14:creationId xmlns:p14="http://schemas.microsoft.com/office/powerpoint/2010/main" val="231375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43608" y="1196752"/>
            <a:ext cx="7560840" cy="461665"/>
          </a:xfrm>
          <a:prstGeom prst="rect">
            <a:avLst/>
          </a:prstGeom>
        </p:spPr>
        <p:txBody>
          <a:bodyPr wrap="square">
            <a:spAutoFit/>
          </a:bodyPr>
          <a:lstStyle/>
          <a:p>
            <a:r>
              <a:rPr lang="en-US" sz="2400" b="1" dirty="0" smtClean="0">
                <a:solidFill>
                  <a:srgbClr val="EB9915"/>
                </a:solidFill>
                <a:latin typeface="Arial Black" panose="020B0A04020102020204" pitchFamily="34" charset="0"/>
                <a:cs typeface="Arial" panose="020B0604020202020204" pitchFamily="34" charset="0"/>
              </a:rPr>
              <a:t>Agribusiness in Egypt’s Economy</a:t>
            </a:r>
            <a:endParaRPr lang="en-US" altLang="en-US" sz="2400" b="1" u="sng" dirty="0">
              <a:solidFill>
                <a:srgbClr val="EB9915"/>
              </a:solidFill>
              <a:latin typeface="Arial Black" panose="020B0A04020102020204" pitchFamily="34" charset="0"/>
              <a:cs typeface="Arial" panose="020B0604020202020204" pitchFamily="34" charset="0"/>
            </a:endParaRPr>
          </a:p>
        </p:txBody>
      </p:sp>
      <p:sp>
        <p:nvSpPr>
          <p:cNvPr id="6" name="Rectangle 5"/>
          <p:cNvSpPr/>
          <p:nvPr/>
        </p:nvSpPr>
        <p:spPr>
          <a:xfrm>
            <a:off x="194440" y="1905000"/>
            <a:ext cx="8698040" cy="3985706"/>
          </a:xfrm>
          <a:prstGeom prst="rect">
            <a:avLst/>
          </a:prstGeom>
        </p:spPr>
        <p:txBody>
          <a:bodyPr wrap="square">
            <a:spAutoFit/>
          </a:bodyPr>
          <a:lstStyle/>
          <a:p>
            <a:pPr lvl="0" algn="just">
              <a:spcBef>
                <a:spcPts val="300"/>
              </a:spcBef>
              <a:spcAft>
                <a:spcPts val="300"/>
              </a:spcAft>
            </a:pPr>
            <a:r>
              <a:rPr lang="en-US" dirty="0" smtClean="0">
                <a:solidFill>
                  <a:srgbClr val="EB9915"/>
                </a:solidFill>
                <a:latin typeface="Arial Black" panose="020B0A04020102020204" pitchFamily="34" charset="0"/>
                <a:cs typeface="Arial" panose="020B0604020202020204" pitchFamily="34" charset="0"/>
              </a:rPr>
              <a:t>Egypt’s rural economy</a:t>
            </a:r>
          </a:p>
          <a:p>
            <a:pPr marL="285750" lvl="0" indent="-285750" algn="just">
              <a:spcBef>
                <a:spcPts val="0"/>
              </a:spcBef>
              <a:spcAft>
                <a:spcPts val="0"/>
              </a:spcAft>
              <a:buFont typeface="Wingdings" panose="05000000000000000000" pitchFamily="2" charset="2"/>
              <a:buChar char="Ø"/>
            </a:pPr>
            <a:r>
              <a:rPr lang="en-US" dirty="0" smtClean="0">
                <a:solidFill>
                  <a:srgbClr val="599C56"/>
                </a:solidFill>
                <a:latin typeface="Arial Black" panose="020B0A04020102020204" pitchFamily="34" charset="0"/>
                <a:cs typeface="Arial" panose="020B0604020202020204" pitchFamily="34" charset="0"/>
              </a:rPr>
              <a:t>7 million farmers in Egypt</a:t>
            </a:r>
          </a:p>
          <a:p>
            <a:pPr marL="285750" lvl="0" indent="-285750" algn="just">
              <a:spcBef>
                <a:spcPts val="0"/>
              </a:spcBef>
              <a:spcAft>
                <a:spcPts val="0"/>
              </a:spcAft>
              <a:buFont typeface="Wingdings" panose="05000000000000000000" pitchFamily="2" charset="2"/>
              <a:buChar char="Ø"/>
            </a:pPr>
            <a:r>
              <a:rPr lang="en-US" dirty="0">
                <a:solidFill>
                  <a:srgbClr val="599C56"/>
                </a:solidFill>
                <a:latin typeface="Arial Black" panose="020B0A04020102020204" pitchFamily="34" charset="0"/>
                <a:cs typeface="Arial" panose="020B0604020202020204" pitchFamily="34" charset="0"/>
              </a:rPr>
              <a:t>70% of the cultivated land in small holdings of less than 5 acres</a:t>
            </a:r>
          </a:p>
          <a:p>
            <a:pPr marL="285750" indent="-285750" algn="just">
              <a:spcBef>
                <a:spcPts val="0"/>
              </a:spcBef>
              <a:spcAft>
                <a:spcPts val="0"/>
              </a:spcAft>
              <a:buFont typeface="Wingdings" panose="05000000000000000000" pitchFamily="2" charset="2"/>
              <a:buChar char="Ø"/>
            </a:pPr>
            <a:r>
              <a:rPr lang="en-US" dirty="0" smtClean="0">
                <a:solidFill>
                  <a:srgbClr val="599C56"/>
                </a:solidFill>
                <a:latin typeface="Arial Black" panose="020B0A04020102020204" pitchFamily="34" charset="0"/>
                <a:cs typeface="Arial" panose="020B0604020202020204" pitchFamily="34" charset="0"/>
              </a:rPr>
              <a:t>Rural </a:t>
            </a:r>
            <a:r>
              <a:rPr lang="en-US" dirty="0">
                <a:solidFill>
                  <a:srgbClr val="599C56"/>
                </a:solidFill>
                <a:latin typeface="Arial Black" panose="020B0A04020102020204" pitchFamily="34" charset="0"/>
                <a:cs typeface="Arial" panose="020B0604020202020204" pitchFamily="34" charset="0"/>
              </a:rPr>
              <a:t>exodus expels youth to urban slums or migration</a:t>
            </a:r>
            <a:r>
              <a:rPr lang="en-US" dirty="0">
                <a:solidFill>
                  <a:srgbClr val="599C56"/>
                </a:solidFill>
                <a:latin typeface="Arial"/>
              </a:rPr>
              <a:t> </a:t>
            </a:r>
          </a:p>
          <a:p>
            <a:pPr marL="285750" lvl="0" indent="-285750" algn="just">
              <a:spcBef>
                <a:spcPts val="0"/>
              </a:spcBef>
              <a:spcAft>
                <a:spcPts val="0"/>
              </a:spcAft>
              <a:buFont typeface="Wingdings" panose="05000000000000000000" pitchFamily="2" charset="2"/>
              <a:buChar char="Ø"/>
            </a:pPr>
            <a:r>
              <a:rPr lang="en-US" dirty="0" smtClean="0">
                <a:solidFill>
                  <a:srgbClr val="599C56"/>
                </a:solidFill>
                <a:latin typeface="Arial Black" panose="020B0A04020102020204" pitchFamily="34" charset="0"/>
              </a:rPr>
              <a:t>Agribusiness ecosystem: 50%+ of Egypt’s economy</a:t>
            </a:r>
            <a:endParaRPr lang="en-US" dirty="0">
              <a:solidFill>
                <a:srgbClr val="599C56"/>
              </a:solidFill>
              <a:latin typeface="Arial Black" panose="020B0A04020102020204" pitchFamily="34" charset="0"/>
            </a:endParaRPr>
          </a:p>
          <a:p>
            <a:pPr lvl="0" algn="just">
              <a:spcBef>
                <a:spcPts val="300"/>
              </a:spcBef>
              <a:spcAft>
                <a:spcPts val="300"/>
              </a:spcAft>
            </a:pPr>
            <a:endParaRPr lang="en-US" b="1" dirty="0" smtClean="0">
              <a:solidFill>
                <a:srgbClr val="EB9915"/>
              </a:solidFill>
              <a:latin typeface="Arial Black" panose="020B0A04020102020204" pitchFamily="34" charset="0"/>
              <a:cs typeface="Arial" panose="020B0604020202020204" pitchFamily="34" charset="0"/>
            </a:endParaRPr>
          </a:p>
          <a:p>
            <a:pPr lvl="0" algn="just">
              <a:spcBef>
                <a:spcPts val="300"/>
              </a:spcBef>
              <a:spcAft>
                <a:spcPts val="300"/>
              </a:spcAft>
            </a:pPr>
            <a:r>
              <a:rPr lang="en-US" b="1" dirty="0" smtClean="0">
                <a:solidFill>
                  <a:srgbClr val="EB9915"/>
                </a:solidFill>
                <a:latin typeface="Arial Black" panose="020B0A04020102020204" pitchFamily="34" charset="0"/>
                <a:cs typeface="Arial" panose="020B0604020202020204" pitchFamily="34" charset="0"/>
              </a:rPr>
              <a:t>The eco-system</a:t>
            </a:r>
          </a:p>
          <a:p>
            <a:pPr marL="285750" lvl="0" indent="-285750" algn="just">
              <a:buFont typeface="Wingdings" panose="05000000000000000000" pitchFamily="2" charset="2"/>
              <a:buChar char="Ø"/>
            </a:pPr>
            <a:r>
              <a:rPr lang="en-US" dirty="0">
                <a:solidFill>
                  <a:srgbClr val="599C56"/>
                </a:solidFill>
                <a:latin typeface="Arial Black" panose="020B0A04020102020204" pitchFamily="34" charset="0"/>
              </a:rPr>
              <a:t>5688 agriculture cooperatives </a:t>
            </a:r>
          </a:p>
          <a:p>
            <a:pPr marL="285750" lvl="0" indent="-285750" algn="just">
              <a:buFont typeface="Wingdings" panose="05000000000000000000" pitchFamily="2" charset="2"/>
              <a:buChar char="Ø"/>
            </a:pPr>
            <a:r>
              <a:rPr lang="en-US" dirty="0" smtClean="0">
                <a:solidFill>
                  <a:srgbClr val="599C56"/>
                </a:solidFill>
                <a:latin typeface="Arial Black" panose="020B0A04020102020204" pitchFamily="34" charset="0"/>
              </a:rPr>
              <a:t>2500 </a:t>
            </a:r>
            <a:r>
              <a:rPr lang="en-US" dirty="0">
                <a:solidFill>
                  <a:srgbClr val="599C56"/>
                </a:solidFill>
                <a:latin typeface="Arial Black" panose="020B0A04020102020204" pitchFamily="34" charset="0"/>
              </a:rPr>
              <a:t>NGOs involved in </a:t>
            </a:r>
            <a:r>
              <a:rPr lang="en-US" dirty="0" smtClean="0">
                <a:solidFill>
                  <a:srgbClr val="599C56"/>
                </a:solidFill>
                <a:latin typeface="Arial Black" panose="020B0A04020102020204" pitchFamily="34" charset="0"/>
              </a:rPr>
              <a:t>agriculture</a:t>
            </a:r>
          </a:p>
          <a:p>
            <a:pPr marL="285750" lvl="0" indent="-285750" algn="just">
              <a:buFont typeface="Wingdings" panose="05000000000000000000" pitchFamily="2" charset="2"/>
              <a:buChar char="Ø"/>
            </a:pPr>
            <a:r>
              <a:rPr lang="en-US" dirty="0" smtClean="0">
                <a:solidFill>
                  <a:srgbClr val="599C56"/>
                </a:solidFill>
                <a:latin typeface="Arial Black" panose="020B0A04020102020204" pitchFamily="34" charset="0"/>
              </a:rPr>
              <a:t>20000 market buyers: food processors, exporters, retail chains</a:t>
            </a:r>
          </a:p>
          <a:p>
            <a:pPr marL="285750" lvl="0" indent="-285750" algn="just">
              <a:buFont typeface="Wingdings" panose="05000000000000000000" pitchFamily="2" charset="2"/>
              <a:buChar char="Ø"/>
            </a:pPr>
            <a:r>
              <a:rPr lang="en-US" dirty="0" smtClean="0">
                <a:solidFill>
                  <a:srgbClr val="599C56"/>
                </a:solidFill>
                <a:latin typeface="Arial Black" panose="020B0A04020102020204" pitchFamily="34" charset="0"/>
              </a:rPr>
              <a:t>30000 </a:t>
            </a:r>
            <a:r>
              <a:rPr lang="en-US" dirty="0">
                <a:solidFill>
                  <a:srgbClr val="599C56"/>
                </a:solidFill>
                <a:latin typeface="Arial Black" panose="020B0A04020102020204" pitchFamily="34" charset="0"/>
              </a:rPr>
              <a:t>input suppliers</a:t>
            </a:r>
            <a:r>
              <a:rPr lang="en-US" dirty="0" smtClean="0">
                <a:solidFill>
                  <a:srgbClr val="599C56"/>
                </a:solidFill>
                <a:latin typeface="Arial Black" panose="020B0A04020102020204" pitchFamily="34" charset="0"/>
              </a:rPr>
              <a:t>, service providers &amp; </a:t>
            </a:r>
            <a:r>
              <a:rPr lang="en-US" dirty="0">
                <a:solidFill>
                  <a:srgbClr val="599C56"/>
                </a:solidFill>
                <a:latin typeface="Arial Black" panose="020B0A04020102020204" pitchFamily="34" charset="0"/>
              </a:rPr>
              <a:t>banks </a:t>
            </a:r>
          </a:p>
          <a:p>
            <a:pPr marL="285750" lvl="0" indent="-285750" algn="just">
              <a:buFont typeface="Wingdings" panose="05000000000000000000" pitchFamily="2" charset="2"/>
              <a:buChar char="Ø"/>
            </a:pPr>
            <a:r>
              <a:rPr lang="en-US" dirty="0" smtClean="0">
                <a:solidFill>
                  <a:srgbClr val="599C56"/>
                </a:solidFill>
                <a:latin typeface="Arial Black" panose="020B0A04020102020204" pitchFamily="34" charset="0"/>
              </a:rPr>
              <a:t>50000 </a:t>
            </a:r>
            <a:r>
              <a:rPr lang="en-US" dirty="0">
                <a:solidFill>
                  <a:srgbClr val="599C56"/>
                </a:solidFill>
                <a:latin typeface="Arial Black" panose="020B0A04020102020204" pitchFamily="34" charset="0"/>
              </a:rPr>
              <a:t>research centers, faculties &amp; schools</a:t>
            </a:r>
          </a:p>
          <a:p>
            <a:pPr algn="just">
              <a:spcBef>
                <a:spcPts val="300"/>
              </a:spcBef>
              <a:spcAft>
                <a:spcPts val="300"/>
              </a:spcAft>
            </a:pPr>
            <a:endParaRPr lang="en-US" sz="2200" b="1" dirty="0">
              <a:solidFill>
                <a:schemeClr val="bg1">
                  <a:lumMod val="50000"/>
                </a:schemeClr>
              </a:solidFill>
              <a:ea typeface="Verdana" pitchFamily="34" charset="0"/>
              <a:cs typeface="Verdana" pitchFamily="34" charset="0"/>
            </a:endParaRPr>
          </a:p>
        </p:txBody>
      </p:sp>
      <p:pic>
        <p:nvPicPr>
          <p:cNvPr id="11"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2" name="Picture 11"/>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Tree>
    <p:extLst>
      <p:ext uri="{BB962C8B-B14F-4D97-AF65-F5344CB8AC3E}">
        <p14:creationId xmlns:p14="http://schemas.microsoft.com/office/powerpoint/2010/main" val="155083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033605" cy="461665"/>
          </a:xfrm>
          <a:prstGeom prst="rect">
            <a:avLst/>
          </a:prstGeom>
        </p:spPr>
        <p:txBody>
          <a:bodyPr wrap="none">
            <a:spAutoFit/>
          </a:bodyPr>
          <a:lstStyle/>
          <a:p>
            <a:r>
              <a:rPr lang="en-US" sz="2400" b="1" dirty="0" err="1" smtClean="0">
                <a:solidFill>
                  <a:srgbClr val="EB9915"/>
                </a:solidFill>
                <a:latin typeface="Arial Black" panose="020B0A04020102020204" pitchFamily="34" charset="0"/>
                <a:cs typeface="Times New Roman" pitchFamily="18" charset="0"/>
              </a:rPr>
              <a:t>Bashaier</a:t>
            </a:r>
            <a:r>
              <a:rPr lang="en-US" sz="2400" b="1" dirty="0" smtClean="0">
                <a:solidFill>
                  <a:srgbClr val="EB9915"/>
                </a:solidFill>
                <a:latin typeface="Arial Black" panose="020B0A04020102020204" pitchFamily="34" charset="0"/>
                <a:cs typeface="Times New Roman" pitchFamily="18" charset="0"/>
              </a:rPr>
              <a:t>/KEF projects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5" name="Rectangle 4"/>
          <p:cNvSpPr/>
          <p:nvPr/>
        </p:nvSpPr>
        <p:spPr>
          <a:xfrm>
            <a:off x="304800" y="2546986"/>
            <a:ext cx="8064896" cy="3277820"/>
          </a:xfrm>
          <a:prstGeom prst="rect">
            <a:avLst/>
          </a:prstGeom>
        </p:spPr>
        <p:txBody>
          <a:bodyPr wrap="square">
            <a:spAutoFit/>
          </a:bodyPr>
          <a:lstStyle/>
          <a:p>
            <a:pPr marL="228600" algn="just">
              <a:lnSpc>
                <a:spcPct val="115000"/>
              </a:lnSpc>
              <a:spcBef>
                <a:spcPts val="0"/>
              </a:spcBef>
              <a:spcAft>
                <a:spcPts val="0"/>
              </a:spcAft>
            </a:pPr>
            <a:r>
              <a:rPr lang="en-US" dirty="0">
                <a:solidFill>
                  <a:srgbClr val="599C56"/>
                </a:solidFill>
                <a:latin typeface="Arial Black" panose="020B0A04020102020204" pitchFamily="34" charset="0"/>
              </a:rPr>
              <a:t>A Dairy mini-hubs program funded by IDRC/International Development Research Centre of Canada, and developed </a:t>
            </a:r>
            <a:r>
              <a:rPr lang="en-US" dirty="0" smtClean="0">
                <a:solidFill>
                  <a:srgbClr val="599C56"/>
                </a:solidFill>
                <a:latin typeface="Arial Black" panose="020B0A04020102020204" pitchFamily="34" charset="0"/>
              </a:rPr>
              <a:t>                in </a:t>
            </a:r>
            <a:r>
              <a:rPr lang="en-US" dirty="0">
                <a:solidFill>
                  <a:srgbClr val="599C56"/>
                </a:solidFill>
                <a:latin typeface="Arial Black" panose="020B0A04020102020204" pitchFamily="34" charset="0"/>
              </a:rPr>
              <a:t>cooperation with the Faculty of Agriculture, Ain Shams University, to design and test optimum models for regrouping small dairy farmers output into existing and/or new mini-hubs collecting centers and offering them comprehensive technical and marketing services to enable income growth.      </a:t>
            </a:r>
          </a:p>
          <a:p>
            <a:pPr marL="228600" marR="0" algn="just">
              <a:lnSpc>
                <a:spcPct val="115000"/>
              </a:lnSpc>
              <a:spcBef>
                <a:spcPts val="0"/>
              </a:spcBef>
              <a:spcAft>
                <a:spcPts val="0"/>
              </a:spcAft>
            </a:pPr>
            <a:endParaRPr lang="en-US"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endParaRPr>
          </a:p>
          <a:p>
            <a:pPr marL="228600" marR="0" algn="just">
              <a:lnSpc>
                <a:spcPct val="115000"/>
              </a:lnSpc>
              <a:spcBef>
                <a:spcPts val="0"/>
              </a:spcBef>
              <a:spcAft>
                <a:spcPts val="0"/>
              </a:spcAft>
            </a:pPr>
            <a:endParaRPr lang="en-US" dirty="0">
              <a:solidFill>
                <a:schemeClr val="accent5">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9" name="Picture 8" descr="http://www.asu.edu.eg/uploads/www/201409293565.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1631092"/>
            <a:ext cx="1728192" cy="915894"/>
          </a:xfrm>
          <a:prstGeom prst="rect">
            <a:avLst/>
          </a:prstGeom>
          <a:noFill/>
          <a:ln>
            <a:noFill/>
          </a:ln>
        </p:spPr>
      </p:pic>
    </p:spTree>
    <p:extLst>
      <p:ext uri="{BB962C8B-B14F-4D97-AF65-F5344CB8AC3E}">
        <p14:creationId xmlns:p14="http://schemas.microsoft.com/office/powerpoint/2010/main" val="2572094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610236" cy="461665"/>
          </a:xfrm>
          <a:prstGeom prst="rect">
            <a:avLst/>
          </a:prstGeom>
        </p:spPr>
        <p:txBody>
          <a:bodyPr wrap="none">
            <a:spAutoFit/>
          </a:bodyPr>
          <a:lstStyle/>
          <a:p>
            <a:r>
              <a:rPr lang="en-US" sz="2400" b="1" dirty="0" smtClean="0">
                <a:solidFill>
                  <a:srgbClr val="EB9915"/>
                </a:solidFill>
                <a:latin typeface="Arial Black" panose="020B0A04020102020204" pitchFamily="34" charset="0"/>
                <a:cs typeface="Times New Roman" pitchFamily="18" charset="0"/>
              </a:rPr>
              <a:t>KEF </a:t>
            </a:r>
            <a:r>
              <a:rPr lang="en-US" sz="2400" b="1" dirty="0">
                <a:solidFill>
                  <a:srgbClr val="EB9915"/>
                </a:solidFill>
                <a:latin typeface="Arial Black" panose="020B0A04020102020204" pitchFamily="34" charset="0"/>
                <a:cs typeface="Times New Roman" pitchFamily="18" charset="0"/>
              </a:rPr>
              <a:t>c</a:t>
            </a:r>
            <a:r>
              <a:rPr lang="en-US" sz="2400" b="1" dirty="0" smtClean="0">
                <a:solidFill>
                  <a:srgbClr val="EB9915"/>
                </a:solidFill>
                <a:latin typeface="Arial Black" panose="020B0A04020102020204" pitchFamily="34" charset="0"/>
                <a:cs typeface="Times New Roman" pitchFamily="18" charset="0"/>
              </a:rPr>
              <a:t>onsultancy projects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5" name="Rectangle 4"/>
          <p:cNvSpPr/>
          <p:nvPr/>
        </p:nvSpPr>
        <p:spPr>
          <a:xfrm>
            <a:off x="315463" y="2348880"/>
            <a:ext cx="8064896" cy="2621872"/>
          </a:xfrm>
          <a:prstGeom prst="rect">
            <a:avLst/>
          </a:prstGeom>
        </p:spPr>
        <p:txBody>
          <a:bodyPr wrap="square">
            <a:spAutoFit/>
          </a:bodyPr>
          <a:lstStyle/>
          <a:p>
            <a:pPr marL="228600" marR="0" algn="just">
              <a:lnSpc>
                <a:spcPct val="115000"/>
              </a:lnSpc>
              <a:spcBef>
                <a:spcPts val="0"/>
              </a:spcBef>
              <a:spcAft>
                <a:spcPts val="0"/>
              </a:spcAft>
            </a:pPr>
            <a:endParaRPr lang="en-US"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endParaRPr>
          </a:p>
          <a:p>
            <a:pPr marL="228600" marR="0" algn="just">
              <a:lnSpc>
                <a:spcPct val="115000"/>
              </a:lnSpc>
              <a:spcBef>
                <a:spcPts val="0"/>
              </a:spcBef>
              <a:spcAft>
                <a:spcPts val="0"/>
              </a:spcAft>
            </a:pPr>
            <a:endParaRPr lang="en-US"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endParaRPr>
          </a:p>
          <a:p>
            <a:pPr marL="228600" marR="0" algn="just">
              <a:lnSpc>
                <a:spcPct val="115000"/>
              </a:lnSpc>
              <a:spcBef>
                <a:spcPts val="0"/>
              </a:spcBef>
              <a:spcAft>
                <a:spcPts val="0"/>
              </a:spcAft>
            </a:pPr>
            <a:r>
              <a:rPr lang="en-US" dirty="0" smtClean="0">
                <a:solidFill>
                  <a:srgbClr val="599C56"/>
                </a:solidFill>
                <a:latin typeface="Arial Black" panose="020B0A04020102020204" pitchFamily="34" charset="0"/>
                <a:ea typeface="Calibri" panose="020F0502020204030204" pitchFamily="34" charset="0"/>
                <a:cs typeface="Arial" panose="020B0604020202020204" pitchFamily="34" charset="0"/>
              </a:rPr>
              <a:t>NEMO </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Egypt is a project of the Italian Cooperation for </a:t>
            </a:r>
            <a:r>
              <a:rPr lang="en-US" dirty="0" smtClean="0">
                <a:solidFill>
                  <a:srgbClr val="599C56"/>
                </a:solidFill>
                <a:latin typeface="Arial Black" panose="020B0A04020102020204" pitchFamily="34" charset="0"/>
                <a:ea typeface="Calibri" panose="020F0502020204030204" pitchFamily="34" charset="0"/>
                <a:cs typeface="Arial" panose="020B0604020202020204" pitchFamily="34" charset="0"/>
              </a:rPr>
              <a:t>                    the </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rural development of </a:t>
            </a:r>
            <a:r>
              <a:rPr lang="en-US" dirty="0" err="1">
                <a:solidFill>
                  <a:srgbClr val="599C56"/>
                </a:solidFill>
                <a:latin typeface="Arial Black" panose="020B0A04020102020204" pitchFamily="34" charset="0"/>
                <a:ea typeface="Calibri" panose="020F0502020204030204" pitchFamily="34" charset="0"/>
                <a:cs typeface="Arial" panose="020B0604020202020204" pitchFamily="34" charset="0"/>
              </a:rPr>
              <a:t>Marsa</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 </a:t>
            </a:r>
            <a:r>
              <a:rPr lang="en-US" dirty="0" err="1">
                <a:solidFill>
                  <a:srgbClr val="599C56"/>
                </a:solidFill>
                <a:latin typeface="Arial Black" panose="020B0A04020102020204" pitchFamily="34" charset="0"/>
                <a:ea typeface="Calibri" panose="020F0502020204030204" pitchFamily="34" charset="0"/>
                <a:cs typeface="Arial" panose="020B0604020202020204" pitchFamily="34" charset="0"/>
              </a:rPr>
              <a:t>Matrouh</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 communities. </a:t>
            </a:r>
            <a:r>
              <a:rPr lang="en-US" dirty="0" smtClean="0">
                <a:solidFill>
                  <a:srgbClr val="599C56"/>
                </a:solidFill>
                <a:latin typeface="Arial Black" panose="020B0A04020102020204" pitchFamily="34" charset="0"/>
                <a:ea typeface="Calibri" panose="020F0502020204030204" pitchFamily="34" charset="0"/>
                <a:cs typeface="Arial" panose="020B0604020202020204" pitchFamily="34" charset="0"/>
              </a:rPr>
              <a:t>               KEF </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is in charge of providing technical and legal expertise to the small farmers of </a:t>
            </a:r>
            <a:r>
              <a:rPr lang="en-US" dirty="0" err="1">
                <a:solidFill>
                  <a:srgbClr val="599C56"/>
                </a:solidFill>
                <a:latin typeface="Arial Black" panose="020B0A04020102020204" pitchFamily="34" charset="0"/>
                <a:ea typeface="Calibri" panose="020F0502020204030204" pitchFamily="34" charset="0"/>
                <a:cs typeface="Arial" panose="020B0604020202020204" pitchFamily="34" charset="0"/>
              </a:rPr>
              <a:t>Matrouh</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 for the establishment of </a:t>
            </a:r>
            <a:r>
              <a:rPr lang="en-US" dirty="0" smtClean="0">
                <a:solidFill>
                  <a:srgbClr val="599C56"/>
                </a:solidFill>
                <a:latin typeface="Arial Black" panose="020B0A04020102020204" pitchFamily="34" charset="0"/>
                <a:ea typeface="Calibri" panose="020F0502020204030204" pitchFamily="34" charset="0"/>
                <a:cs typeface="Arial" panose="020B0604020202020204" pitchFamily="34" charset="0"/>
              </a:rPr>
              <a:t>                 a </a:t>
            </a:r>
            <a:r>
              <a:rPr lang="en-US" dirty="0">
                <a:solidFill>
                  <a:srgbClr val="599C56"/>
                </a:solidFill>
                <a:latin typeface="Arial Black" panose="020B0A04020102020204" pitchFamily="34" charset="0"/>
                <a:ea typeface="Calibri" panose="020F0502020204030204" pitchFamily="34" charset="0"/>
                <a:cs typeface="Arial" panose="020B0604020202020204" pitchFamily="34" charset="0"/>
              </a:rPr>
              <a:t>farmer’s association, develop their business plan and train them to its management and marketing procedures.</a:t>
            </a:r>
            <a:endParaRPr lang="en-US" dirty="0">
              <a:solidFill>
                <a:srgbClr val="599C56"/>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12" name="Picture 11" descr="logo nemo de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1784648"/>
            <a:ext cx="2016224" cy="880874"/>
          </a:xfrm>
          <a:prstGeom prst="rect">
            <a:avLst/>
          </a:prstGeom>
          <a:noFill/>
          <a:ln>
            <a:noFill/>
          </a:ln>
        </p:spPr>
      </p:pic>
    </p:spTree>
    <p:extLst>
      <p:ext uri="{BB962C8B-B14F-4D97-AF65-F5344CB8AC3E}">
        <p14:creationId xmlns:p14="http://schemas.microsoft.com/office/powerpoint/2010/main" val="196040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610236" cy="461665"/>
          </a:xfrm>
          <a:prstGeom prst="rect">
            <a:avLst/>
          </a:prstGeom>
        </p:spPr>
        <p:txBody>
          <a:bodyPr wrap="none">
            <a:spAutoFit/>
          </a:bodyPr>
          <a:lstStyle/>
          <a:p>
            <a:r>
              <a:rPr lang="en-US" sz="2400" b="1" dirty="0" smtClean="0">
                <a:solidFill>
                  <a:srgbClr val="EB9915"/>
                </a:solidFill>
                <a:latin typeface="Arial Black" panose="020B0A04020102020204" pitchFamily="34" charset="0"/>
                <a:cs typeface="Times New Roman" pitchFamily="18" charset="0"/>
              </a:rPr>
              <a:t>KEF consultancy projects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5" name="Rectangle 4"/>
          <p:cNvSpPr/>
          <p:nvPr/>
        </p:nvSpPr>
        <p:spPr>
          <a:xfrm>
            <a:off x="304800" y="2546986"/>
            <a:ext cx="8064896" cy="2940420"/>
          </a:xfrm>
          <a:prstGeom prst="rect">
            <a:avLst/>
          </a:prstGeom>
        </p:spPr>
        <p:txBody>
          <a:bodyPr wrap="square">
            <a:spAutoFit/>
          </a:bodyPr>
          <a:lstStyle/>
          <a:p>
            <a:pPr marL="228600" algn="just">
              <a:lnSpc>
                <a:spcPct val="115000"/>
              </a:lnSpc>
              <a:spcBef>
                <a:spcPts val="0"/>
              </a:spcBef>
              <a:spcAft>
                <a:spcPts val="0"/>
              </a:spcAft>
            </a:pPr>
            <a:r>
              <a:rPr lang="en-GB" dirty="0">
                <a:solidFill>
                  <a:srgbClr val="599C56"/>
                </a:solidFill>
                <a:latin typeface="Arial Black" panose="020B0A04020102020204" pitchFamily="34" charset="0"/>
              </a:rPr>
              <a:t>On behalf of the ILO/ International Labour Organization, </a:t>
            </a:r>
            <a:r>
              <a:rPr lang="en-GB" dirty="0" smtClean="0">
                <a:solidFill>
                  <a:srgbClr val="599C56"/>
                </a:solidFill>
                <a:latin typeface="Arial Black" panose="020B0A04020102020204" pitchFamily="34" charset="0"/>
              </a:rPr>
              <a:t>                  KEF </a:t>
            </a:r>
            <a:r>
              <a:rPr lang="en-GB" dirty="0">
                <a:solidFill>
                  <a:srgbClr val="599C56"/>
                </a:solidFill>
                <a:latin typeface="Arial Black" panose="020B0A04020102020204" pitchFamily="34" charset="0"/>
              </a:rPr>
              <a:t>is in charge of adapting to the Egyptian market </a:t>
            </a:r>
            <a:r>
              <a:rPr lang="en-GB" dirty="0" smtClean="0">
                <a:solidFill>
                  <a:srgbClr val="599C56"/>
                </a:solidFill>
                <a:latin typeface="Arial Black" panose="020B0A04020102020204" pitchFamily="34" charset="0"/>
              </a:rPr>
              <a:t>                      the </a:t>
            </a:r>
            <a:r>
              <a:rPr lang="en-GB" dirty="0">
                <a:solidFill>
                  <a:srgbClr val="599C56"/>
                </a:solidFill>
                <a:latin typeface="Arial Black" panose="020B0A04020102020204" pitchFamily="34" charset="0"/>
              </a:rPr>
              <a:t>successful methodology developed by the ILO in several Asian countries to train the range of local government officers and business providers to study and </a:t>
            </a:r>
            <a:r>
              <a:rPr lang="en-GB" dirty="0" smtClean="0">
                <a:solidFill>
                  <a:srgbClr val="599C56"/>
                </a:solidFill>
                <a:latin typeface="Arial Black" panose="020B0A04020102020204" pitchFamily="34" charset="0"/>
              </a:rPr>
              <a:t>design                     </a:t>
            </a:r>
            <a:r>
              <a:rPr lang="en-GB" dirty="0">
                <a:solidFill>
                  <a:srgbClr val="599C56"/>
                </a:solidFill>
                <a:latin typeface="Arial Black" panose="020B0A04020102020204" pitchFamily="34" charset="0"/>
              </a:rPr>
              <a:t>the potential business opportunities at local level, based on innovative “</a:t>
            </a:r>
            <a:r>
              <a:rPr lang="en-GB" dirty="0" err="1">
                <a:solidFill>
                  <a:srgbClr val="599C56"/>
                </a:solidFill>
                <a:latin typeface="Arial Black" panose="020B0A04020102020204" pitchFamily="34" charset="0"/>
              </a:rPr>
              <a:t>ToT</a:t>
            </a:r>
            <a:r>
              <a:rPr lang="en-GB" dirty="0">
                <a:solidFill>
                  <a:srgbClr val="599C56"/>
                </a:solidFill>
                <a:latin typeface="Arial Black" panose="020B0A04020102020204" pitchFamily="34" charset="0"/>
              </a:rPr>
              <a:t>” approach. </a:t>
            </a:r>
            <a:endParaRPr lang="en-US" dirty="0">
              <a:solidFill>
                <a:srgbClr val="599C56"/>
              </a:solidFill>
              <a:latin typeface="Arial Black" panose="020B0A04020102020204" pitchFamily="34" charset="0"/>
            </a:endParaRPr>
          </a:p>
          <a:p>
            <a:pPr marL="228600" marR="0" algn="just">
              <a:lnSpc>
                <a:spcPct val="115000"/>
              </a:lnSpc>
              <a:spcBef>
                <a:spcPts val="0"/>
              </a:spcBef>
              <a:spcAft>
                <a:spcPts val="0"/>
              </a:spcAft>
            </a:pPr>
            <a:endParaRPr lang="en-US"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endParaRPr>
          </a:p>
          <a:p>
            <a:pPr marL="228600" marR="0" algn="just">
              <a:lnSpc>
                <a:spcPct val="115000"/>
              </a:lnSpc>
              <a:spcBef>
                <a:spcPts val="0"/>
              </a:spcBef>
              <a:spcAft>
                <a:spcPts val="0"/>
              </a:spcAft>
            </a:pPr>
            <a:endParaRPr lang="en-US" dirty="0">
              <a:solidFill>
                <a:schemeClr val="accent5">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7" name="Picture 6" descr="cid:image001.png@01D00C87.510E14E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87415" y="1616968"/>
            <a:ext cx="1984385" cy="950669"/>
          </a:xfrm>
          <a:prstGeom prst="rect">
            <a:avLst/>
          </a:prstGeom>
          <a:noFill/>
          <a:ln>
            <a:noFill/>
          </a:ln>
        </p:spPr>
      </p:pic>
    </p:spTree>
    <p:extLst>
      <p:ext uri="{BB962C8B-B14F-4D97-AF65-F5344CB8AC3E}">
        <p14:creationId xmlns:p14="http://schemas.microsoft.com/office/powerpoint/2010/main" val="42071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610236" cy="461665"/>
          </a:xfrm>
          <a:prstGeom prst="rect">
            <a:avLst/>
          </a:prstGeom>
        </p:spPr>
        <p:txBody>
          <a:bodyPr wrap="none">
            <a:spAutoFit/>
          </a:bodyPr>
          <a:lstStyle/>
          <a:p>
            <a:r>
              <a:rPr lang="en-US" sz="2400" b="1" dirty="0" smtClean="0">
                <a:solidFill>
                  <a:srgbClr val="EB9915"/>
                </a:solidFill>
                <a:latin typeface="Arial Black" panose="020B0A04020102020204" pitchFamily="34" charset="0"/>
                <a:cs typeface="Times New Roman" pitchFamily="18" charset="0"/>
              </a:rPr>
              <a:t>KEF consultancy projects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5" name="Rectangle 4"/>
          <p:cNvSpPr/>
          <p:nvPr/>
        </p:nvSpPr>
        <p:spPr>
          <a:xfrm>
            <a:off x="539552" y="2546986"/>
            <a:ext cx="7830144" cy="4247317"/>
          </a:xfrm>
          <a:prstGeom prst="rect">
            <a:avLst/>
          </a:prstGeom>
        </p:spPr>
        <p:txBody>
          <a:bodyPr wrap="square">
            <a:spAutoFit/>
          </a:bodyPr>
          <a:lstStyle/>
          <a:p>
            <a:pPr>
              <a:lnSpc>
                <a:spcPct val="150000"/>
              </a:lnSpc>
              <a:spcBef>
                <a:spcPts val="0"/>
              </a:spcBef>
              <a:spcAft>
                <a:spcPts val="0"/>
              </a:spcAft>
            </a:pPr>
            <a:r>
              <a:rPr lang="en-GB" dirty="0" smtClean="0">
                <a:solidFill>
                  <a:srgbClr val="599C56"/>
                </a:solidFill>
                <a:latin typeface="Arial Black" panose="020B0A04020102020204" pitchFamily="34" charset="0"/>
              </a:rPr>
              <a:t>Within the African Development Bank latest agriculture program with the Social Fund for Development, KEF implemented together with ENCC an advocacy program and participatory dialogue on the new agriculture laws. The program included the organization of high level workshops representing all stakeholders, together with the presentation of case studies and the organization of focus groups, to produce a policy brief with the related recommendations.  </a:t>
            </a:r>
            <a:endParaRPr lang="en-US" dirty="0">
              <a:solidFill>
                <a:srgbClr val="599C56"/>
              </a:solidFill>
              <a:latin typeface="Arial Black" panose="020B0A04020102020204" pitchFamily="34" charset="0"/>
            </a:endParaRPr>
          </a:p>
          <a:p>
            <a:pPr>
              <a:lnSpc>
                <a:spcPct val="150000"/>
              </a:lnSpc>
              <a:spcBef>
                <a:spcPts val="0"/>
              </a:spcBef>
              <a:spcAft>
                <a:spcPts val="0"/>
              </a:spcAft>
            </a:pPr>
            <a:r>
              <a:rPr lang="en-GB" dirty="0">
                <a:solidFill>
                  <a:schemeClr val="accent6">
                    <a:lumMod val="75000"/>
                  </a:schemeClr>
                </a:solidFill>
                <a:latin typeface="Arial Black" panose="020B0A04020102020204" pitchFamily="34" charset="0"/>
              </a:rPr>
              <a:t> </a:t>
            </a:r>
            <a:endParaRPr lang="en-US" dirty="0">
              <a:solidFill>
                <a:schemeClr val="accent5">
                  <a:lumMod val="50000"/>
                </a:schemeClr>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5" cstate="print"/>
          <a:srcRect/>
          <a:stretch>
            <a:fillRect/>
          </a:stretch>
        </p:blipFill>
        <p:spPr bwMode="auto">
          <a:xfrm>
            <a:off x="683568" y="1772816"/>
            <a:ext cx="1224136" cy="774170"/>
          </a:xfrm>
          <a:prstGeom prst="rect">
            <a:avLst/>
          </a:prstGeom>
          <a:noFill/>
          <a:ln w="9525">
            <a:noFill/>
            <a:miter lim="800000"/>
            <a:headEnd/>
            <a:tailEnd/>
          </a:ln>
        </p:spPr>
      </p:pic>
      <p:pic>
        <p:nvPicPr>
          <p:cNvPr id="12" name="Picture 11" descr="cid:image005.png@01CF4382.CDB7D4A0"/>
          <p:cNvPicPr/>
          <p:nvPr/>
        </p:nvPicPr>
        <p:blipFill>
          <a:blip r:embed="rId6" r:link="rId7"/>
          <a:srcRect/>
          <a:stretch>
            <a:fillRect/>
          </a:stretch>
        </p:blipFill>
        <p:spPr bwMode="auto">
          <a:xfrm>
            <a:off x="2267744" y="1616968"/>
            <a:ext cx="1578987" cy="930018"/>
          </a:xfrm>
          <a:prstGeom prst="rect">
            <a:avLst/>
          </a:prstGeom>
          <a:noFill/>
          <a:ln w="9525">
            <a:noFill/>
            <a:miter lim="800000"/>
            <a:headEnd/>
            <a:tailEnd/>
          </a:ln>
        </p:spPr>
      </p:pic>
    </p:spTree>
    <p:extLst>
      <p:ext uri="{BB962C8B-B14F-4D97-AF65-F5344CB8AC3E}">
        <p14:creationId xmlns:p14="http://schemas.microsoft.com/office/powerpoint/2010/main" val="281287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67744" y="1052736"/>
            <a:ext cx="4610236" cy="461665"/>
          </a:xfrm>
          <a:prstGeom prst="rect">
            <a:avLst/>
          </a:prstGeom>
        </p:spPr>
        <p:txBody>
          <a:bodyPr wrap="none">
            <a:spAutoFit/>
          </a:bodyPr>
          <a:lstStyle/>
          <a:p>
            <a:r>
              <a:rPr lang="en-US" sz="2400" b="1" dirty="0" smtClean="0">
                <a:solidFill>
                  <a:srgbClr val="EB9915"/>
                </a:solidFill>
                <a:latin typeface="Arial Black" panose="020B0A04020102020204" pitchFamily="34" charset="0"/>
                <a:cs typeface="Times New Roman" pitchFamily="18" charset="0"/>
              </a:rPr>
              <a:t>KEF consultancy projects </a:t>
            </a:r>
            <a:endParaRPr lang="en-US" sz="2400" dirty="0">
              <a:solidFill>
                <a:srgbClr val="EB9915"/>
              </a:solidFill>
              <a:latin typeface="Arial Black" panose="020B0A04020102020204" pitchFamily="34" charset="0"/>
            </a:endParaRPr>
          </a:p>
        </p:txBody>
      </p:sp>
      <p:pic>
        <p:nvPicPr>
          <p:cNvPr id="8"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3" name="Picture 12"/>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sp>
        <p:nvSpPr>
          <p:cNvPr id="5" name="Rectangle 4"/>
          <p:cNvSpPr/>
          <p:nvPr/>
        </p:nvSpPr>
        <p:spPr>
          <a:xfrm>
            <a:off x="539552" y="2546986"/>
            <a:ext cx="7830144" cy="1754326"/>
          </a:xfrm>
          <a:prstGeom prst="rect">
            <a:avLst/>
          </a:prstGeom>
        </p:spPr>
        <p:txBody>
          <a:bodyPr wrap="square">
            <a:spAutoFit/>
          </a:bodyPr>
          <a:lstStyle/>
          <a:p>
            <a:pPr>
              <a:lnSpc>
                <a:spcPct val="150000"/>
              </a:lnSpc>
              <a:spcBef>
                <a:spcPts val="0"/>
              </a:spcBef>
              <a:spcAft>
                <a:spcPts val="0"/>
              </a:spcAft>
            </a:pPr>
            <a:r>
              <a:rPr lang="en-US" dirty="0" smtClean="0">
                <a:solidFill>
                  <a:srgbClr val="599C56"/>
                </a:solidFill>
                <a:latin typeface="Arial Black" panose="020B0A04020102020204" pitchFamily="34" charset="0"/>
              </a:rPr>
              <a:t>Operating </a:t>
            </a:r>
            <a:r>
              <a:rPr lang="en-US" dirty="0">
                <a:solidFill>
                  <a:srgbClr val="599C56"/>
                </a:solidFill>
                <a:latin typeface="Arial Black" panose="020B0A04020102020204" pitchFamily="34" charset="0"/>
              </a:rPr>
              <a:t>as Egyptian partner within the consortium led by </a:t>
            </a:r>
            <a:r>
              <a:rPr lang="en-US" dirty="0" err="1">
                <a:solidFill>
                  <a:srgbClr val="599C56"/>
                </a:solidFill>
                <a:latin typeface="Arial Black" panose="020B0A04020102020204" pitchFamily="34" charset="0"/>
              </a:rPr>
              <a:t>Sofreco</a:t>
            </a:r>
            <a:r>
              <a:rPr lang="en-US" dirty="0">
                <a:solidFill>
                  <a:srgbClr val="599C56"/>
                </a:solidFill>
                <a:latin typeface="Arial Black" panose="020B0A04020102020204" pitchFamily="34" charset="0"/>
              </a:rPr>
              <a:t>, to implement part of the EU funded new vocational training program, TVET2, to develop and relaunch Egypt’s national vocational training program</a:t>
            </a:r>
            <a:r>
              <a:rPr lang="en-US" dirty="0" smtClean="0">
                <a:solidFill>
                  <a:srgbClr val="599C56"/>
                </a:solidFill>
                <a:latin typeface="Arial Black" panose="020B0A04020102020204" pitchFamily="34" charset="0"/>
              </a:rPr>
              <a:t>.</a:t>
            </a:r>
            <a:r>
              <a:rPr lang="en-GB" dirty="0">
                <a:solidFill>
                  <a:srgbClr val="599C56"/>
                </a:solidFill>
                <a:latin typeface="Arial Black" panose="020B0A04020102020204" pitchFamily="34" charset="0"/>
              </a:rPr>
              <a:t> </a:t>
            </a:r>
            <a:endParaRPr lang="en-US" dirty="0">
              <a:solidFill>
                <a:srgbClr val="599C56"/>
              </a:solidFill>
              <a:effectLst/>
              <a:latin typeface="Arial Black" panose="020B0A040201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539552" y="1982754"/>
            <a:ext cx="1224136" cy="574675"/>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7340" y="2022132"/>
            <a:ext cx="1137280" cy="472108"/>
          </a:xfrm>
          <a:prstGeom prst="rect">
            <a:avLst/>
          </a:prstGeom>
          <a:noFill/>
          <a:ln>
            <a:noFill/>
          </a:ln>
          <a:effectLst/>
          <a:extLst/>
        </p:spPr>
      </p:pic>
    </p:spTree>
    <p:extLst>
      <p:ext uri="{BB962C8B-B14F-4D97-AF65-F5344CB8AC3E}">
        <p14:creationId xmlns:p14="http://schemas.microsoft.com/office/powerpoint/2010/main" val="941831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a:xfrm>
            <a:off x="673224" y="3103851"/>
            <a:ext cx="7797552" cy="648072"/>
          </a:xfrm>
        </p:spPr>
        <p:txBody>
          <a:bodyPr/>
          <a:lstStyle/>
          <a:p>
            <a:pPr algn="ctr"/>
            <a:r>
              <a:rPr lang="en-US" sz="4400" dirty="0" smtClean="0">
                <a:solidFill>
                  <a:srgbClr val="EB9915"/>
                </a:solidFill>
                <a:latin typeface="Arial Black" panose="020B0A04020102020204" pitchFamily="34" charset="0"/>
              </a:rPr>
              <a:t>Thank </a:t>
            </a:r>
            <a:r>
              <a:rPr lang="en-US" sz="4400" dirty="0" smtClean="0">
                <a:solidFill>
                  <a:srgbClr val="31552F"/>
                </a:solidFill>
                <a:latin typeface="Arial Black" panose="020B0A04020102020204" pitchFamily="34" charset="0"/>
              </a:rPr>
              <a:t>You </a:t>
            </a:r>
            <a:endParaRPr lang="fr-FR" sz="4400" dirty="0">
              <a:solidFill>
                <a:srgbClr val="31552F"/>
              </a:solidFill>
              <a:latin typeface="Arial Black" panose="020B0A04020102020204" pitchFamily="34" charset="0"/>
            </a:endParaRPr>
          </a:p>
        </p:txBody>
      </p:sp>
    </p:spTree>
    <p:extLst>
      <p:ext uri="{BB962C8B-B14F-4D97-AF65-F5344CB8AC3E}">
        <p14:creationId xmlns:p14="http://schemas.microsoft.com/office/powerpoint/2010/main" val="2177994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sz="2700" dirty="0" smtClean="0">
                <a:solidFill>
                  <a:srgbClr val="EB9915"/>
                </a:solidFill>
              </a:rPr>
              <a:t>                             </a:t>
            </a:r>
            <a:br>
              <a:rPr lang="en-US" sz="2700" dirty="0" smtClean="0">
                <a:solidFill>
                  <a:srgbClr val="EB9915"/>
                </a:solidFill>
              </a:rPr>
            </a:br>
            <a:endParaRPr lang="en-GB" sz="2700" dirty="0">
              <a:solidFill>
                <a:srgbClr val="EB9915"/>
              </a:solidFill>
            </a:endParaRPr>
          </a:p>
        </p:txBody>
      </p:sp>
      <p:sp>
        <p:nvSpPr>
          <p:cNvPr id="3" name="Content Placeholder 2"/>
          <p:cNvSpPr>
            <a:spLocks noGrp="1"/>
          </p:cNvSpPr>
          <p:nvPr>
            <p:ph idx="1"/>
          </p:nvPr>
        </p:nvSpPr>
        <p:spPr>
          <a:xfrm>
            <a:off x="451945" y="1295400"/>
            <a:ext cx="8229600" cy="4708525"/>
          </a:xfrm>
        </p:spPr>
        <p:txBody>
          <a:bodyPr>
            <a:noAutofit/>
          </a:bodyPr>
          <a:lstStyle/>
          <a:p>
            <a:pPr marL="0" indent="0" algn="ctr">
              <a:buNone/>
            </a:pPr>
            <a:r>
              <a:rPr lang="en-US" sz="1800" dirty="0" smtClean="0">
                <a:solidFill>
                  <a:srgbClr val="EB9915"/>
                </a:solidFill>
                <a:latin typeface="Arial Black" panose="020B0A04020102020204" pitchFamily="34" charset="0"/>
              </a:rPr>
              <a:t>KMCS: </a:t>
            </a:r>
          </a:p>
          <a:p>
            <a:pPr marL="0" indent="0" algn="ctr">
              <a:buNone/>
            </a:pPr>
            <a:r>
              <a:rPr lang="en-US" sz="1800" dirty="0" smtClean="0">
                <a:solidFill>
                  <a:srgbClr val="EB9915"/>
                </a:solidFill>
                <a:latin typeface="Arial Black" panose="020B0A04020102020204" pitchFamily="34" charset="0"/>
              </a:rPr>
              <a:t>The development enabler of the Agribusiness eco-system</a:t>
            </a:r>
          </a:p>
          <a:p>
            <a:pPr marL="0" indent="0">
              <a:buNone/>
            </a:pPr>
            <a:endParaRPr lang="en-US" sz="800" dirty="0">
              <a:solidFill>
                <a:srgbClr val="31552F"/>
              </a:solidFill>
              <a:latin typeface="Arial Black" panose="020B0A04020102020204" pitchFamily="34" charset="0"/>
            </a:endParaRPr>
          </a:p>
          <a:p>
            <a:pPr>
              <a:buFont typeface="Wingdings" panose="05000000000000000000" pitchFamily="2" charset="2"/>
              <a:buChar char="Ø"/>
            </a:pPr>
            <a:r>
              <a:rPr lang="en-US" sz="1800" dirty="0">
                <a:solidFill>
                  <a:srgbClr val="599C56"/>
                </a:solidFill>
                <a:latin typeface="Arial Black" panose="020B0A04020102020204" pitchFamily="34" charset="0"/>
              </a:rPr>
              <a:t>Integrating the small farmers and the agribusiness BOP in the value chain is a prime necessity for  food </a:t>
            </a:r>
            <a:r>
              <a:rPr lang="en-US" sz="1800" dirty="0" smtClean="0">
                <a:solidFill>
                  <a:srgbClr val="599C56"/>
                </a:solidFill>
                <a:latin typeface="Arial Black" panose="020B0A04020102020204" pitchFamily="34" charset="0"/>
              </a:rPr>
              <a:t>security;</a:t>
            </a:r>
            <a:endParaRPr lang="en-US" sz="1800" dirty="0">
              <a:solidFill>
                <a:srgbClr val="599C56"/>
              </a:solidFill>
              <a:latin typeface="Arial Black" panose="020B0A04020102020204" pitchFamily="34" charset="0"/>
            </a:endParaRPr>
          </a:p>
          <a:p>
            <a:pPr marL="0" lvl="0" indent="0">
              <a:buNone/>
            </a:pPr>
            <a:endParaRPr lang="en-US" sz="1800" dirty="0" smtClean="0">
              <a:solidFill>
                <a:srgbClr val="599C56"/>
              </a:solidFill>
              <a:latin typeface="Arial Black" panose="020B0A04020102020204" pitchFamily="34" charset="0"/>
            </a:endParaRPr>
          </a:p>
          <a:p>
            <a:pPr lvl="0">
              <a:buFont typeface="Wingdings" panose="05000000000000000000" pitchFamily="2" charset="2"/>
              <a:buChar char="Ø"/>
            </a:pPr>
            <a:r>
              <a:rPr lang="en-US" sz="1800" dirty="0" smtClean="0">
                <a:solidFill>
                  <a:srgbClr val="599C56"/>
                </a:solidFill>
                <a:latin typeface="Arial Black" panose="020B0A04020102020204" pitchFamily="34" charset="0"/>
              </a:rPr>
              <a:t>Inclusive </a:t>
            </a:r>
            <a:r>
              <a:rPr lang="en-US" sz="1800" dirty="0">
                <a:solidFill>
                  <a:srgbClr val="599C56"/>
                </a:solidFill>
                <a:latin typeface="Arial Black" panose="020B0A04020102020204" pitchFamily="34" charset="0"/>
              </a:rPr>
              <a:t>business approaches linking market buyers to small farmers are gaining ground, and enabling market-driven crop production </a:t>
            </a:r>
            <a:r>
              <a:rPr lang="en-US" sz="1800" dirty="0" smtClean="0">
                <a:solidFill>
                  <a:srgbClr val="599C56"/>
                </a:solidFill>
                <a:latin typeface="Arial Black" panose="020B0A04020102020204" pitchFamily="34" charset="0"/>
              </a:rPr>
              <a:t>cycles;</a:t>
            </a:r>
            <a:endParaRPr lang="en-US" sz="1800" dirty="0">
              <a:solidFill>
                <a:srgbClr val="599C56"/>
              </a:solidFill>
              <a:latin typeface="Arial Black" panose="020B0A04020102020204" pitchFamily="34" charset="0"/>
            </a:endParaRPr>
          </a:p>
          <a:p>
            <a:pPr marL="0" lvl="0" indent="0">
              <a:buNone/>
            </a:pPr>
            <a:endParaRPr lang="en-US" sz="1800" dirty="0" smtClean="0">
              <a:solidFill>
                <a:srgbClr val="599C56"/>
              </a:solidFill>
              <a:latin typeface="Arial Black" panose="020B0A04020102020204" pitchFamily="34" charset="0"/>
            </a:endParaRPr>
          </a:p>
          <a:p>
            <a:pPr lvl="0">
              <a:buFont typeface="Wingdings" panose="05000000000000000000" pitchFamily="2" charset="2"/>
              <a:buChar char="Ø"/>
            </a:pPr>
            <a:r>
              <a:rPr lang="en-US" sz="1800" dirty="0" smtClean="0">
                <a:solidFill>
                  <a:srgbClr val="599C56"/>
                </a:solidFill>
                <a:latin typeface="Arial Black" panose="020B0A04020102020204" pitchFamily="34" charset="0"/>
              </a:rPr>
              <a:t>Facilitating </a:t>
            </a:r>
            <a:r>
              <a:rPr lang="en-US" sz="1800" dirty="0">
                <a:solidFill>
                  <a:srgbClr val="599C56"/>
                </a:solidFill>
                <a:latin typeface="Arial Black" panose="020B0A04020102020204" pitchFamily="34" charset="0"/>
              </a:rPr>
              <a:t>access to research and innovation for small farmers is a pre-condition to agribusiness </a:t>
            </a:r>
            <a:r>
              <a:rPr lang="en-US" sz="1800" dirty="0" smtClean="0">
                <a:solidFill>
                  <a:srgbClr val="599C56"/>
                </a:solidFill>
                <a:latin typeface="Arial Black" panose="020B0A04020102020204" pitchFamily="34" charset="0"/>
              </a:rPr>
              <a:t>development; </a:t>
            </a:r>
            <a:endParaRPr lang="en-US" sz="1800" dirty="0">
              <a:solidFill>
                <a:srgbClr val="599C56"/>
              </a:solidFill>
              <a:latin typeface="Arial Black" panose="020B0A04020102020204" pitchFamily="34" charset="0"/>
            </a:endParaRPr>
          </a:p>
          <a:p>
            <a:pPr marL="0" lvl="0" indent="0">
              <a:buNone/>
            </a:pPr>
            <a:endParaRPr lang="en-US" sz="1800" dirty="0" smtClean="0">
              <a:solidFill>
                <a:srgbClr val="599C56"/>
              </a:solidFill>
              <a:latin typeface="Arial Black" panose="020B0A04020102020204" pitchFamily="34" charset="0"/>
            </a:endParaRPr>
          </a:p>
          <a:p>
            <a:pPr lvl="0">
              <a:buFont typeface="Wingdings" panose="05000000000000000000" pitchFamily="2" charset="2"/>
              <a:buChar char="Ø"/>
            </a:pPr>
            <a:r>
              <a:rPr lang="en-US" sz="1800" dirty="0" smtClean="0">
                <a:solidFill>
                  <a:srgbClr val="599C56"/>
                </a:solidFill>
                <a:latin typeface="Arial Black" panose="020B0A04020102020204" pitchFamily="34" charset="0"/>
              </a:rPr>
              <a:t>Value </a:t>
            </a:r>
            <a:r>
              <a:rPr lang="en-US" sz="1800" dirty="0">
                <a:solidFill>
                  <a:srgbClr val="599C56"/>
                </a:solidFill>
                <a:latin typeface="Arial Black" panose="020B0A04020102020204" pitchFamily="34" charset="0"/>
              </a:rPr>
              <a:t>chain strategies are leading agribusiness </a:t>
            </a:r>
            <a:r>
              <a:rPr lang="en-US" sz="1800" dirty="0" smtClean="0">
                <a:solidFill>
                  <a:srgbClr val="599C56"/>
                </a:solidFill>
                <a:latin typeface="Arial Black" panose="020B0A04020102020204" pitchFamily="34" charset="0"/>
              </a:rPr>
              <a:t>development </a:t>
            </a:r>
            <a:r>
              <a:rPr lang="en-US" sz="1800" dirty="0">
                <a:solidFill>
                  <a:srgbClr val="599C56"/>
                </a:solidFill>
                <a:latin typeface="Arial Black" panose="020B0A04020102020204" pitchFamily="34" charset="0"/>
              </a:rPr>
              <a:t>thus requiring networks operated by KMCS </a:t>
            </a:r>
            <a:r>
              <a:rPr lang="en-US" sz="1800" dirty="0" smtClean="0">
                <a:solidFill>
                  <a:srgbClr val="599C56"/>
                </a:solidFill>
                <a:latin typeface="Arial Black" panose="020B0A04020102020204" pitchFamily="34" charset="0"/>
              </a:rPr>
              <a:t>tools. </a:t>
            </a:r>
            <a:endParaRPr lang="en-US" sz="1800" dirty="0">
              <a:solidFill>
                <a:srgbClr val="599C56"/>
              </a:solidFill>
              <a:latin typeface="Arial Black" panose="020B0A04020102020204" pitchFamily="34" charset="0"/>
            </a:endParaRPr>
          </a:p>
          <a:p>
            <a:pPr marL="0" indent="0">
              <a:buNone/>
            </a:pPr>
            <a:r>
              <a:rPr lang="en-US" sz="1800" dirty="0">
                <a:solidFill>
                  <a:srgbClr val="599C56"/>
                </a:solidFill>
                <a:latin typeface="Arial Black" panose="020B0A04020102020204" pitchFamily="34" charset="0"/>
              </a:rPr>
              <a:t> </a:t>
            </a:r>
          </a:p>
          <a:p>
            <a:pPr>
              <a:buFont typeface="Wingdings" panose="05000000000000000000" pitchFamily="2" charset="2"/>
              <a:buChar char="Ø"/>
            </a:pPr>
            <a:endParaRPr lang="en-GB" sz="1800" b="1" dirty="0">
              <a:solidFill>
                <a:srgbClr val="31552F"/>
              </a:solidFill>
              <a:latin typeface="Arial Black" panose="020B0A04020102020204" pitchFamily="34" charset="0"/>
            </a:endParaRPr>
          </a:p>
          <a:p>
            <a:pPr marL="0" indent="0">
              <a:buNone/>
            </a:pPr>
            <a:endParaRPr lang="en-GB" sz="1800" b="1" dirty="0">
              <a:solidFill>
                <a:srgbClr val="31552F"/>
              </a:solidFill>
              <a:latin typeface="Arial Black" panose="020B0A04020102020204" pitchFamily="34" charset="0"/>
            </a:endParaRPr>
          </a:p>
          <a:p>
            <a:pPr>
              <a:buNone/>
            </a:pPr>
            <a:endParaRPr lang="en-GB" sz="1800" b="1" dirty="0" smtClean="0">
              <a:solidFill>
                <a:srgbClr val="31552F"/>
              </a:solidFill>
              <a:latin typeface="Arial Black" panose="020B0A040201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304800" y="228601"/>
            <a:ext cx="2286000" cy="914400"/>
          </a:xfrm>
          <a:prstGeom prst="rect">
            <a:avLst/>
          </a:prstGeom>
          <a:noFill/>
          <a:ln w="9525">
            <a:noFill/>
            <a:miter lim="800000"/>
            <a:headEnd/>
            <a:tailEnd/>
          </a:ln>
          <a:effectLst/>
        </p:spPr>
      </p:pic>
      <p:pic>
        <p:nvPicPr>
          <p:cNvPr id="8" name="Picture 7"/>
          <p:cNvPicPr/>
          <p:nvPr/>
        </p:nvPicPr>
        <p:blipFill>
          <a:blip r:embed="rId3" cstate="print"/>
          <a:srcRect/>
          <a:stretch>
            <a:fillRect/>
          </a:stretch>
        </p:blipFill>
        <p:spPr bwMode="auto">
          <a:xfrm>
            <a:off x="6934200" y="228600"/>
            <a:ext cx="1752601" cy="914400"/>
          </a:xfrm>
          <a:prstGeom prst="rect">
            <a:avLst/>
          </a:prstGeom>
          <a:noFill/>
          <a:ln w="9525">
            <a:noFill/>
            <a:miter lim="800000"/>
            <a:headEnd/>
            <a:tailEnd/>
          </a:ln>
          <a:effectLst/>
        </p:spPr>
      </p:pic>
    </p:spTree>
    <p:extLst>
      <p:ext uri="{BB962C8B-B14F-4D97-AF65-F5344CB8AC3E}">
        <p14:creationId xmlns:p14="http://schemas.microsoft.com/office/powerpoint/2010/main" val="1888237523"/>
      </p:ext>
    </p:extLst>
  </p:cSld>
  <p:clrMapOvr>
    <a:masterClrMapping/>
  </p:clrMapOvr>
  <p:transition spd="slow" advClick="0" advTm="20000">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sz="2700" dirty="0" smtClean="0">
                <a:solidFill>
                  <a:srgbClr val="EB9915"/>
                </a:solidFill>
              </a:rPr>
              <a:t>                             </a:t>
            </a:r>
            <a:br>
              <a:rPr lang="en-US" sz="2700" dirty="0" smtClean="0">
                <a:solidFill>
                  <a:srgbClr val="EB9915"/>
                </a:solidFill>
              </a:rPr>
            </a:br>
            <a:endParaRPr lang="en-GB" sz="2700" dirty="0">
              <a:solidFill>
                <a:srgbClr val="EB9915"/>
              </a:solidFill>
            </a:endParaRPr>
          </a:p>
        </p:txBody>
      </p:sp>
      <p:sp>
        <p:nvSpPr>
          <p:cNvPr id="3" name="Content Placeholder 2"/>
          <p:cNvSpPr>
            <a:spLocks noGrp="1"/>
          </p:cNvSpPr>
          <p:nvPr>
            <p:ph idx="1"/>
          </p:nvPr>
        </p:nvSpPr>
        <p:spPr>
          <a:xfrm>
            <a:off x="451945" y="1295400"/>
            <a:ext cx="8229600" cy="5085928"/>
          </a:xfrm>
        </p:spPr>
        <p:txBody>
          <a:bodyPr>
            <a:noAutofit/>
          </a:bodyPr>
          <a:lstStyle/>
          <a:p>
            <a:pPr marL="0" indent="0" algn="ctr">
              <a:buNone/>
            </a:pPr>
            <a:r>
              <a:rPr lang="en-US" sz="1800" dirty="0" smtClean="0">
                <a:solidFill>
                  <a:srgbClr val="EB9915"/>
                </a:solidFill>
                <a:latin typeface="Arial Black" panose="020B0A04020102020204" pitchFamily="34" charset="0"/>
              </a:rPr>
              <a:t>Innovation: at the core of public and private initiatives </a:t>
            </a:r>
          </a:p>
          <a:p>
            <a:pPr marL="0" indent="0" algn="ctr">
              <a:buNone/>
            </a:pPr>
            <a:r>
              <a:rPr lang="en-US" sz="1800" dirty="0" smtClean="0">
                <a:solidFill>
                  <a:srgbClr val="EB9915"/>
                </a:solidFill>
                <a:latin typeface="Arial Black" panose="020B0A04020102020204" pitchFamily="34" charset="0"/>
              </a:rPr>
              <a:t>and programs in the agribusiness eco-system</a:t>
            </a:r>
          </a:p>
          <a:p>
            <a:pPr marL="0" lvl="0" indent="0">
              <a:buNone/>
            </a:pPr>
            <a:endParaRPr lang="en-US" sz="800" dirty="0" smtClean="0">
              <a:solidFill>
                <a:srgbClr val="31552F"/>
              </a:solidFill>
              <a:latin typeface="Arial Black" panose="020B0A04020102020204" pitchFamily="34" charset="0"/>
            </a:endParaRPr>
          </a:p>
          <a:p>
            <a:pPr lvl="0">
              <a:buFont typeface="Wingdings" panose="05000000000000000000" pitchFamily="2" charset="2"/>
              <a:buChar char="Ø"/>
            </a:pPr>
            <a:r>
              <a:rPr lang="en-US" sz="1800" dirty="0" smtClean="0">
                <a:solidFill>
                  <a:srgbClr val="599C56"/>
                </a:solidFill>
                <a:latin typeface="Arial Black" panose="020B0A04020102020204" pitchFamily="34" charset="0"/>
              </a:rPr>
              <a:t>Building </a:t>
            </a:r>
            <a:r>
              <a:rPr lang="en-US" sz="1800" dirty="0">
                <a:solidFill>
                  <a:srgbClr val="599C56"/>
                </a:solidFill>
                <a:latin typeface="Arial Black" panose="020B0A04020102020204" pitchFamily="34" charset="0"/>
              </a:rPr>
              <a:t>and sustaining market linkages are leading int’l and bilateral donors programs , thus favoring the funding of innovative solutions , which have KMCS as its basic </a:t>
            </a:r>
            <a:r>
              <a:rPr lang="en-US" sz="1800" dirty="0" smtClean="0">
                <a:solidFill>
                  <a:srgbClr val="599C56"/>
                </a:solidFill>
                <a:latin typeface="Arial Black" panose="020B0A04020102020204" pitchFamily="34" charset="0"/>
              </a:rPr>
              <a:t>tool;</a:t>
            </a:r>
            <a:endParaRPr lang="en-US" sz="1800" dirty="0">
              <a:solidFill>
                <a:srgbClr val="599C56"/>
              </a:solidFill>
              <a:latin typeface="Arial Black" panose="020B0A04020102020204" pitchFamily="34" charset="0"/>
            </a:endParaRPr>
          </a:p>
          <a:p>
            <a:pPr marL="0" lvl="0" indent="0">
              <a:buNone/>
            </a:pPr>
            <a:endParaRPr lang="en-US" sz="1800" dirty="0" smtClean="0">
              <a:solidFill>
                <a:srgbClr val="599C56"/>
              </a:solidFill>
              <a:latin typeface="Arial Black" panose="020B0A04020102020204" pitchFamily="34" charset="0"/>
            </a:endParaRPr>
          </a:p>
          <a:p>
            <a:pPr lvl="0">
              <a:buFont typeface="Wingdings" panose="05000000000000000000" pitchFamily="2" charset="2"/>
              <a:buChar char="Ø"/>
            </a:pPr>
            <a:r>
              <a:rPr lang="en-US" sz="1800" dirty="0" smtClean="0">
                <a:solidFill>
                  <a:srgbClr val="599C56"/>
                </a:solidFill>
                <a:latin typeface="Arial Black" panose="020B0A04020102020204" pitchFamily="34" charset="0"/>
              </a:rPr>
              <a:t>Private </a:t>
            </a:r>
            <a:r>
              <a:rPr lang="en-US" sz="1800" dirty="0">
                <a:solidFill>
                  <a:srgbClr val="599C56"/>
                </a:solidFill>
                <a:latin typeface="Arial Black" panose="020B0A04020102020204" pitchFamily="34" charset="0"/>
              </a:rPr>
              <a:t>funding enables the set-up of marketing management platforms securing the linkage with small farmers; based on CSR schemes and services </a:t>
            </a:r>
            <a:r>
              <a:rPr lang="en-US" sz="1800" dirty="0" smtClean="0">
                <a:solidFill>
                  <a:srgbClr val="599C56"/>
                </a:solidFill>
                <a:latin typeface="Arial Black" panose="020B0A04020102020204" pitchFamily="34" charset="0"/>
              </a:rPr>
              <a:t>subscriptions;</a:t>
            </a:r>
            <a:endParaRPr lang="en-US" sz="1800" dirty="0">
              <a:solidFill>
                <a:srgbClr val="599C56"/>
              </a:solidFill>
              <a:latin typeface="Arial Black" panose="020B0A04020102020204" pitchFamily="34" charset="0"/>
            </a:endParaRPr>
          </a:p>
          <a:p>
            <a:pPr lvl="0">
              <a:buFont typeface="Wingdings" panose="05000000000000000000" pitchFamily="2" charset="2"/>
              <a:buChar char="Ø"/>
            </a:pPr>
            <a:endParaRPr lang="en-US" sz="1800" dirty="0" smtClean="0">
              <a:solidFill>
                <a:srgbClr val="599C56"/>
              </a:solidFill>
              <a:latin typeface="Arial Black" panose="020B0A04020102020204" pitchFamily="34" charset="0"/>
            </a:endParaRPr>
          </a:p>
          <a:p>
            <a:pPr lvl="0">
              <a:buFont typeface="Wingdings" panose="05000000000000000000" pitchFamily="2" charset="2"/>
              <a:buChar char="Ø"/>
            </a:pPr>
            <a:r>
              <a:rPr lang="en-US" sz="1800" dirty="0" smtClean="0">
                <a:solidFill>
                  <a:srgbClr val="599C56"/>
                </a:solidFill>
                <a:latin typeface="Arial Black" panose="020B0A04020102020204" pitchFamily="34" charset="0"/>
              </a:rPr>
              <a:t>KMCS </a:t>
            </a:r>
            <a:r>
              <a:rPr lang="en-US" sz="1800" dirty="0">
                <a:solidFill>
                  <a:srgbClr val="599C56"/>
                </a:solidFill>
                <a:latin typeface="Arial Black" panose="020B0A04020102020204" pitchFamily="34" charset="0"/>
              </a:rPr>
              <a:t>media and specially mobile apps allow access to revenue sharing schemes with mobile operators as well as financial services providers </a:t>
            </a:r>
            <a:r>
              <a:rPr lang="en-US" sz="1800" dirty="0" smtClean="0">
                <a:solidFill>
                  <a:srgbClr val="599C56"/>
                </a:solidFill>
                <a:latin typeface="Arial Black" panose="020B0A04020102020204" pitchFamily="34" charset="0"/>
              </a:rPr>
              <a:t>;</a:t>
            </a:r>
          </a:p>
          <a:p>
            <a:pPr lvl="0">
              <a:buFont typeface="Wingdings" panose="05000000000000000000" pitchFamily="2" charset="2"/>
              <a:buChar char="Ø"/>
            </a:pPr>
            <a:endParaRPr lang="en-US" sz="1800" dirty="0">
              <a:solidFill>
                <a:srgbClr val="599C56"/>
              </a:solidFill>
              <a:latin typeface="Arial Black" panose="020B0A04020102020204" pitchFamily="34" charset="0"/>
            </a:endParaRPr>
          </a:p>
          <a:p>
            <a:pPr lvl="0">
              <a:buFont typeface="Wingdings" panose="05000000000000000000" pitchFamily="2" charset="2"/>
              <a:buChar char="Ø"/>
            </a:pPr>
            <a:r>
              <a:rPr lang="en-US" sz="1800" dirty="0">
                <a:solidFill>
                  <a:srgbClr val="599C56"/>
                </a:solidFill>
                <a:latin typeface="Arial Black" panose="020B0A04020102020204" pitchFamily="34" charset="0"/>
              </a:rPr>
              <a:t>Small farmers and entrepreneurs adoption of KMCS is secured when built into their business </a:t>
            </a:r>
            <a:r>
              <a:rPr lang="en-US" sz="1800" dirty="0" smtClean="0">
                <a:solidFill>
                  <a:srgbClr val="599C56"/>
                </a:solidFill>
                <a:latin typeface="Arial Black" panose="020B0A04020102020204" pitchFamily="34" charset="0"/>
              </a:rPr>
              <a:t>process. </a:t>
            </a:r>
            <a:endParaRPr lang="en-US" sz="1800" dirty="0">
              <a:solidFill>
                <a:srgbClr val="599C56"/>
              </a:solidFill>
              <a:latin typeface="Arial Black" panose="020B0A04020102020204" pitchFamily="34" charset="0"/>
            </a:endParaRPr>
          </a:p>
          <a:p>
            <a:pPr marL="0" indent="0">
              <a:buNone/>
            </a:pPr>
            <a:r>
              <a:rPr lang="en-US" sz="1800" dirty="0">
                <a:solidFill>
                  <a:srgbClr val="599C56"/>
                </a:solidFill>
                <a:latin typeface="Arial Black" panose="020B0A04020102020204" pitchFamily="34" charset="0"/>
              </a:rPr>
              <a:t> </a:t>
            </a:r>
          </a:p>
          <a:p>
            <a:pPr>
              <a:buFont typeface="Wingdings" panose="05000000000000000000" pitchFamily="2" charset="2"/>
              <a:buChar char="Ø"/>
            </a:pPr>
            <a:endParaRPr lang="en-GB" sz="1800" b="1" dirty="0">
              <a:solidFill>
                <a:srgbClr val="31552F"/>
              </a:solidFill>
              <a:latin typeface="Arial Black" panose="020B0A04020102020204" pitchFamily="34" charset="0"/>
            </a:endParaRPr>
          </a:p>
          <a:p>
            <a:pPr marL="0" indent="0">
              <a:buNone/>
            </a:pPr>
            <a:endParaRPr lang="en-GB" sz="1800" b="1" dirty="0">
              <a:solidFill>
                <a:srgbClr val="31552F"/>
              </a:solidFill>
              <a:latin typeface="Arial Black" panose="020B0A04020102020204" pitchFamily="34" charset="0"/>
            </a:endParaRPr>
          </a:p>
          <a:p>
            <a:pPr>
              <a:buNone/>
            </a:pPr>
            <a:endParaRPr lang="en-GB" sz="1800" b="1" dirty="0" smtClean="0">
              <a:solidFill>
                <a:srgbClr val="31552F"/>
              </a:solidFill>
              <a:latin typeface="Arial Black" panose="020B0A040201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304800" y="228601"/>
            <a:ext cx="2286000" cy="914400"/>
          </a:xfrm>
          <a:prstGeom prst="rect">
            <a:avLst/>
          </a:prstGeom>
          <a:noFill/>
          <a:ln w="9525">
            <a:noFill/>
            <a:miter lim="800000"/>
            <a:headEnd/>
            <a:tailEnd/>
          </a:ln>
          <a:effectLst/>
        </p:spPr>
      </p:pic>
      <p:pic>
        <p:nvPicPr>
          <p:cNvPr id="8" name="Picture 7"/>
          <p:cNvPicPr/>
          <p:nvPr/>
        </p:nvPicPr>
        <p:blipFill>
          <a:blip r:embed="rId3" cstate="print"/>
          <a:srcRect/>
          <a:stretch>
            <a:fillRect/>
          </a:stretch>
        </p:blipFill>
        <p:spPr bwMode="auto">
          <a:xfrm>
            <a:off x="6934200" y="228600"/>
            <a:ext cx="1752601" cy="914400"/>
          </a:xfrm>
          <a:prstGeom prst="rect">
            <a:avLst/>
          </a:prstGeom>
          <a:noFill/>
          <a:ln w="9525">
            <a:noFill/>
            <a:miter lim="800000"/>
            <a:headEnd/>
            <a:tailEnd/>
          </a:ln>
          <a:effectLst/>
        </p:spPr>
      </p:pic>
    </p:spTree>
    <p:extLst>
      <p:ext uri="{BB962C8B-B14F-4D97-AF65-F5344CB8AC3E}">
        <p14:creationId xmlns:p14="http://schemas.microsoft.com/office/powerpoint/2010/main" val="1621956005"/>
      </p:ext>
    </p:extLst>
  </p:cSld>
  <p:clrMapOvr>
    <a:masterClrMapping/>
  </p:clrMapOvr>
  <p:transition spd="slow" advClick="0" advTm="20000">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sz="2700" dirty="0" smtClean="0">
                <a:solidFill>
                  <a:srgbClr val="EB9915"/>
                </a:solidFill>
              </a:rPr>
              <a:t>                             </a:t>
            </a:r>
            <a:br>
              <a:rPr lang="en-US" sz="2700" dirty="0" smtClean="0">
                <a:solidFill>
                  <a:srgbClr val="EB9915"/>
                </a:solidFill>
              </a:rPr>
            </a:br>
            <a:endParaRPr lang="en-GB" sz="2700" dirty="0">
              <a:solidFill>
                <a:srgbClr val="EB9915"/>
              </a:solidFill>
            </a:endParaRPr>
          </a:p>
        </p:txBody>
      </p:sp>
      <p:sp>
        <p:nvSpPr>
          <p:cNvPr id="3" name="Content Placeholder 2"/>
          <p:cNvSpPr>
            <a:spLocks noGrp="1"/>
          </p:cNvSpPr>
          <p:nvPr>
            <p:ph idx="1"/>
          </p:nvPr>
        </p:nvSpPr>
        <p:spPr>
          <a:xfrm>
            <a:off x="451945" y="1295400"/>
            <a:ext cx="8229600" cy="4708525"/>
          </a:xfrm>
        </p:spPr>
        <p:txBody>
          <a:bodyPr>
            <a:noAutofit/>
          </a:bodyPr>
          <a:lstStyle/>
          <a:p>
            <a:pPr algn="ctr">
              <a:buNone/>
            </a:pPr>
            <a:r>
              <a:rPr lang="en-US" sz="2400" b="1" dirty="0">
                <a:solidFill>
                  <a:srgbClr val="EB9915"/>
                </a:solidFill>
                <a:latin typeface="Arial Black" panose="020B0A04020102020204" pitchFamily="34" charset="0"/>
              </a:rPr>
              <a:t> The Value Chain Inclusive Business Approach  </a:t>
            </a:r>
            <a:br>
              <a:rPr lang="en-US" sz="2400" b="1" dirty="0">
                <a:solidFill>
                  <a:srgbClr val="EB9915"/>
                </a:solidFill>
                <a:latin typeface="Arial Black" panose="020B0A04020102020204" pitchFamily="34" charset="0"/>
              </a:rPr>
            </a:br>
            <a:endParaRPr lang="en-GB" sz="1800" b="1" dirty="0" smtClean="0">
              <a:solidFill>
                <a:srgbClr val="31552F"/>
              </a:solidFill>
              <a:latin typeface="Arial Black" panose="020B0A04020102020204" pitchFamily="34" charset="0"/>
            </a:endParaRPr>
          </a:p>
          <a:p>
            <a:pPr>
              <a:buFont typeface="Wingdings" panose="05000000000000000000" pitchFamily="2" charset="2"/>
              <a:buChar char="Ø"/>
            </a:pPr>
            <a:r>
              <a:rPr lang="en-GB" sz="2400" b="1" dirty="0">
                <a:solidFill>
                  <a:srgbClr val="599C56"/>
                </a:solidFill>
                <a:latin typeface="Arial Black" panose="020B0A04020102020204" pitchFamily="34" charset="0"/>
              </a:rPr>
              <a:t>“</a:t>
            </a:r>
            <a:r>
              <a:rPr lang="en-GB" sz="1800" b="1" dirty="0">
                <a:solidFill>
                  <a:srgbClr val="599C56"/>
                </a:solidFill>
                <a:latin typeface="Arial Black" panose="020B0A04020102020204" pitchFamily="34" charset="0"/>
              </a:rPr>
              <a:t>Improved income through better marketing” is the primary motive for triggering change in the rural communities &amp; for securing sustainability of capacity building projects.</a:t>
            </a:r>
          </a:p>
          <a:p>
            <a:endParaRPr lang="en-GB" sz="1800" b="1" dirty="0" smtClean="0">
              <a:solidFill>
                <a:srgbClr val="599C56"/>
              </a:solidFill>
              <a:latin typeface="Arial Black" panose="020B0A04020102020204" pitchFamily="34" charset="0"/>
            </a:endParaRPr>
          </a:p>
          <a:p>
            <a:pPr>
              <a:buFont typeface="Wingdings" panose="05000000000000000000" pitchFamily="2" charset="2"/>
              <a:buChar char="Ø"/>
            </a:pPr>
            <a:r>
              <a:rPr lang="en-GB" sz="1800" b="1" dirty="0" smtClean="0">
                <a:solidFill>
                  <a:srgbClr val="599C56"/>
                </a:solidFill>
                <a:latin typeface="Arial Black" panose="020B0A04020102020204" pitchFamily="34" charset="0"/>
              </a:rPr>
              <a:t>Small farmers communities are viable IF linked to a network enabling their integration in their value chain, and supported by ICT, within a sustainable inclusive business approach.</a:t>
            </a:r>
          </a:p>
          <a:p>
            <a:pPr marL="0" indent="0">
              <a:buNone/>
            </a:pPr>
            <a:endParaRPr lang="en-GB" sz="1800" b="1" dirty="0">
              <a:solidFill>
                <a:srgbClr val="599C56"/>
              </a:solidFill>
              <a:latin typeface="Arial Black" panose="020B0A04020102020204" pitchFamily="34" charset="0"/>
            </a:endParaRPr>
          </a:p>
          <a:p>
            <a:pPr>
              <a:buFont typeface="Wingdings" panose="05000000000000000000" pitchFamily="2" charset="2"/>
              <a:buChar char="Ø"/>
            </a:pPr>
            <a:r>
              <a:rPr lang="en-GB" sz="1800" b="1" dirty="0" smtClean="0">
                <a:solidFill>
                  <a:srgbClr val="599C56"/>
                </a:solidFill>
                <a:latin typeface="Arial Black" panose="020B0A04020102020204" pitchFamily="34" charset="0"/>
              </a:rPr>
              <a:t>Rural </a:t>
            </a:r>
            <a:r>
              <a:rPr lang="en-GB" sz="1800" b="1" dirty="0">
                <a:solidFill>
                  <a:srgbClr val="599C56"/>
                </a:solidFill>
                <a:latin typeface="Arial Black" panose="020B0A04020102020204" pitchFamily="34" charset="0"/>
              </a:rPr>
              <a:t>development is linked to the creation of new activities within the agriculture value </a:t>
            </a:r>
            <a:r>
              <a:rPr lang="en-GB" sz="1800" b="1" dirty="0" smtClean="0">
                <a:solidFill>
                  <a:srgbClr val="599C56"/>
                </a:solidFill>
                <a:latin typeface="Arial Black" panose="020B0A04020102020204" pitchFamily="34" charset="0"/>
              </a:rPr>
              <a:t>chain, generating youth employment and Village Entrepreneurs opportunities, such </a:t>
            </a:r>
            <a:r>
              <a:rPr lang="en-GB" sz="1800" b="1" dirty="0">
                <a:solidFill>
                  <a:srgbClr val="599C56"/>
                </a:solidFill>
                <a:latin typeface="Arial Black" panose="020B0A04020102020204" pitchFamily="34" charset="0"/>
              </a:rPr>
              <a:t>as </a:t>
            </a:r>
            <a:r>
              <a:rPr lang="en-GB" sz="1800" b="1" dirty="0" smtClean="0">
                <a:solidFill>
                  <a:srgbClr val="599C56"/>
                </a:solidFill>
                <a:latin typeface="Arial Black" panose="020B0A04020102020204" pitchFamily="34" charset="0"/>
              </a:rPr>
              <a:t>post-harvest activities, forward </a:t>
            </a:r>
            <a:r>
              <a:rPr lang="en-GB" sz="1800" b="1" dirty="0">
                <a:solidFill>
                  <a:srgbClr val="599C56"/>
                </a:solidFill>
                <a:latin typeface="Arial Black" panose="020B0A04020102020204" pitchFamily="34" charset="0"/>
              </a:rPr>
              <a:t>and backward linkages and </a:t>
            </a:r>
            <a:r>
              <a:rPr lang="en-GB" sz="1800" b="1" dirty="0" smtClean="0">
                <a:solidFill>
                  <a:srgbClr val="599C56"/>
                </a:solidFill>
                <a:latin typeface="Arial Black" panose="020B0A04020102020204" pitchFamily="34" charset="0"/>
              </a:rPr>
              <a:t>ICT-based technologies.</a:t>
            </a:r>
            <a:endParaRPr lang="en-GB" sz="1800" b="1" dirty="0">
              <a:solidFill>
                <a:srgbClr val="599C56"/>
              </a:solidFill>
              <a:latin typeface="Arial Black" panose="020B0A04020102020204" pitchFamily="34" charset="0"/>
            </a:endParaRPr>
          </a:p>
          <a:p>
            <a:pPr marL="0" indent="0">
              <a:buNone/>
            </a:pPr>
            <a:endParaRPr lang="en-GB" sz="1800" b="1" dirty="0">
              <a:solidFill>
                <a:schemeClr val="accent6">
                  <a:lumMod val="75000"/>
                </a:schemeClr>
              </a:solidFill>
              <a:latin typeface="Arial Black" panose="020B0A04020102020204" pitchFamily="34" charset="0"/>
            </a:endParaRPr>
          </a:p>
          <a:p>
            <a:pPr>
              <a:buNone/>
            </a:pPr>
            <a:endParaRPr lang="en-GB" sz="2200" b="1" dirty="0" smtClean="0">
              <a:solidFill>
                <a:schemeClr val="accent3">
                  <a:lumMod val="50000"/>
                </a:schemeClr>
              </a:solidFill>
              <a:latin typeface="Arial Black" panose="020B0A040201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304800" y="228601"/>
            <a:ext cx="2286000" cy="914400"/>
          </a:xfrm>
          <a:prstGeom prst="rect">
            <a:avLst/>
          </a:prstGeom>
          <a:noFill/>
          <a:ln w="9525">
            <a:noFill/>
            <a:miter lim="800000"/>
            <a:headEnd/>
            <a:tailEnd/>
          </a:ln>
          <a:effectLst/>
        </p:spPr>
      </p:pic>
      <p:pic>
        <p:nvPicPr>
          <p:cNvPr id="8" name="Picture 7"/>
          <p:cNvPicPr/>
          <p:nvPr/>
        </p:nvPicPr>
        <p:blipFill>
          <a:blip r:embed="rId3" cstate="print"/>
          <a:srcRect/>
          <a:stretch>
            <a:fillRect/>
          </a:stretch>
        </p:blipFill>
        <p:spPr bwMode="auto">
          <a:xfrm>
            <a:off x="6934200" y="228600"/>
            <a:ext cx="1752601" cy="914400"/>
          </a:xfrm>
          <a:prstGeom prst="rect">
            <a:avLst/>
          </a:prstGeom>
          <a:noFill/>
          <a:ln w="9525">
            <a:noFill/>
            <a:miter lim="800000"/>
            <a:headEnd/>
            <a:tailEnd/>
          </a:ln>
          <a:effectLst/>
        </p:spPr>
      </p:pic>
    </p:spTree>
    <p:extLst>
      <p:ext uri="{BB962C8B-B14F-4D97-AF65-F5344CB8AC3E}">
        <p14:creationId xmlns:p14="http://schemas.microsoft.com/office/powerpoint/2010/main" val="300542619"/>
      </p:ext>
    </p:extLst>
  </p:cSld>
  <p:clrMapOvr>
    <a:masterClrMapping/>
  </p:clrMapOvr>
  <p:transition spd="slow" advClick="0" advTm="20000">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sz="2700" dirty="0" smtClean="0">
                <a:solidFill>
                  <a:schemeClr val="accent3">
                    <a:lumMod val="50000"/>
                  </a:schemeClr>
                </a:solidFill>
              </a:rPr>
              <a:t/>
            </a:r>
            <a:br>
              <a:rPr lang="en-US" sz="2700" dirty="0" smtClean="0">
                <a:solidFill>
                  <a:schemeClr val="accent3">
                    <a:lumMod val="50000"/>
                  </a:schemeClr>
                </a:solidFill>
              </a:rPr>
            </a:br>
            <a:endParaRPr lang="en-GB" sz="2700" u="sng" dirty="0">
              <a:solidFill>
                <a:srgbClr val="EB9915"/>
              </a:solidFill>
            </a:endParaRPr>
          </a:p>
        </p:txBody>
      </p:sp>
      <p:sp>
        <p:nvSpPr>
          <p:cNvPr id="3" name="Content Placeholder 2"/>
          <p:cNvSpPr>
            <a:spLocks noGrp="1"/>
          </p:cNvSpPr>
          <p:nvPr>
            <p:ph idx="1"/>
          </p:nvPr>
        </p:nvSpPr>
        <p:spPr/>
        <p:txBody>
          <a:bodyPr>
            <a:normAutofit fontScale="25000" lnSpcReduction="20000"/>
          </a:bodyPr>
          <a:lstStyle/>
          <a:p>
            <a:pPr>
              <a:buNone/>
            </a:pPr>
            <a:endParaRPr lang="en-GB" sz="2400" b="1" dirty="0" smtClean="0">
              <a:solidFill>
                <a:schemeClr val="accent3">
                  <a:lumMod val="50000"/>
                </a:schemeClr>
              </a:solidFill>
            </a:endParaRPr>
          </a:p>
          <a:p>
            <a:endParaRPr lang="en-GB" sz="2400" b="1" dirty="0">
              <a:solidFill>
                <a:schemeClr val="accent3">
                  <a:lumMod val="50000"/>
                </a:schemeClr>
              </a:solidFill>
              <a:latin typeface="Arial Black" panose="020B0A04020102020204" pitchFamily="34" charset="0"/>
            </a:endParaRPr>
          </a:p>
          <a:p>
            <a:endParaRPr lang="en-GB" sz="2400" b="1" dirty="0" smtClean="0">
              <a:solidFill>
                <a:schemeClr val="accent3">
                  <a:lumMod val="50000"/>
                </a:schemeClr>
              </a:solidFill>
              <a:latin typeface="Arial Black" panose="020B0A04020102020204" pitchFamily="34" charset="0"/>
            </a:endParaRPr>
          </a:p>
          <a:p>
            <a:pPr>
              <a:buNone/>
            </a:pPr>
            <a:endParaRPr lang="en-GB" sz="1000" b="1" dirty="0" smtClean="0">
              <a:solidFill>
                <a:schemeClr val="accent3">
                  <a:lumMod val="50000"/>
                </a:schemeClr>
              </a:solidFill>
            </a:endParaRPr>
          </a:p>
        </p:txBody>
      </p:sp>
      <p:sp>
        <p:nvSpPr>
          <p:cNvPr id="7" name="Content Placeholder 2"/>
          <p:cNvSpPr txBox="1">
            <a:spLocks/>
          </p:cNvSpPr>
          <p:nvPr/>
        </p:nvSpPr>
        <p:spPr>
          <a:xfrm>
            <a:off x="457201" y="1484784"/>
            <a:ext cx="8229600" cy="4525963"/>
          </a:xfrm>
        </p:spPr>
        <p:txBody>
          <a:bodyPr>
            <a:normAutofit fontScale="70000" lnSpcReduction="20000"/>
          </a:bodyPr>
          <a:lstStyle>
            <a:lvl1pPr marL="342900" indent="-342900" algn="l" rtl="0" fontAlgn="base">
              <a:spcBef>
                <a:spcPct val="20000"/>
              </a:spcBef>
              <a:spcAft>
                <a:spcPct val="0"/>
              </a:spcAft>
              <a:buClr>
                <a:srgbClr val="F2650E"/>
              </a:buClr>
              <a:buFont typeface="Wingdings" charset="2"/>
              <a:buChar char="§"/>
              <a:defRPr sz="30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0099FF"/>
              </a:buClr>
              <a:buSzPct val="120000"/>
              <a:buChar char="•"/>
              <a:defRPr sz="28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har char="–"/>
              <a:defRPr sz="20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har char="»"/>
              <a:defRPr sz="20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algn="ctr">
              <a:buNone/>
            </a:pPr>
            <a:r>
              <a:rPr lang="en-GB" sz="3100" b="1" kern="0" dirty="0" smtClean="0">
                <a:solidFill>
                  <a:schemeClr val="accent3">
                    <a:lumMod val="50000"/>
                  </a:schemeClr>
                </a:solidFill>
                <a:latin typeface="Arial Black" panose="020B0A04020102020204" pitchFamily="34" charset="0"/>
              </a:rPr>
              <a:t> </a:t>
            </a:r>
            <a:r>
              <a:rPr lang="en-US" sz="3100" dirty="0">
                <a:solidFill>
                  <a:schemeClr val="accent3">
                    <a:lumMod val="50000"/>
                  </a:schemeClr>
                </a:solidFill>
                <a:latin typeface="Arial Black" panose="020B0A04020102020204" pitchFamily="34" charset="0"/>
              </a:rPr>
              <a:t> </a:t>
            </a:r>
            <a:r>
              <a:rPr lang="en-GB" sz="3100" b="1" dirty="0" err="1">
                <a:solidFill>
                  <a:srgbClr val="EB9915"/>
                </a:solidFill>
                <a:latin typeface="Arial Black" panose="020B0A04020102020204" pitchFamily="34" charset="0"/>
              </a:rPr>
              <a:t>Bashaier</a:t>
            </a:r>
            <a:r>
              <a:rPr lang="en-GB" sz="3100" b="1" dirty="0">
                <a:solidFill>
                  <a:srgbClr val="EB9915"/>
                </a:solidFill>
                <a:latin typeface="Arial Black" panose="020B0A04020102020204" pitchFamily="34" charset="0"/>
              </a:rPr>
              <a:t> Network Virtuous Triangle </a:t>
            </a:r>
            <a:r>
              <a:rPr lang="en-GB" sz="3100" b="1" dirty="0" smtClean="0">
                <a:solidFill>
                  <a:srgbClr val="EB9915"/>
                </a:solidFill>
                <a:latin typeface="Arial Black" panose="020B0A04020102020204" pitchFamily="34" charset="0"/>
              </a:rPr>
              <a:t>Model</a:t>
            </a:r>
          </a:p>
          <a:p>
            <a:pPr>
              <a:buNone/>
            </a:pPr>
            <a:endParaRPr lang="en-GB" sz="2400" b="1" kern="0" dirty="0" smtClean="0">
              <a:solidFill>
                <a:schemeClr val="accent3">
                  <a:lumMod val="50000"/>
                </a:schemeClr>
              </a:solidFill>
            </a:endParaRPr>
          </a:p>
          <a:p>
            <a:pPr marL="0" lvl="0" indent="0">
              <a:buNone/>
            </a:pPr>
            <a:r>
              <a:rPr lang="en-US" sz="2300" u="sng" dirty="0" smtClean="0">
                <a:solidFill>
                  <a:srgbClr val="EB9915"/>
                </a:solidFill>
                <a:latin typeface="Arial Black" panose="020B0A04020102020204" pitchFamily="34" charset="0"/>
              </a:rPr>
              <a:t>The </a:t>
            </a:r>
            <a:r>
              <a:rPr lang="en-US" sz="2300" u="sng" dirty="0">
                <a:solidFill>
                  <a:srgbClr val="EB9915"/>
                </a:solidFill>
                <a:latin typeface="Arial Black" panose="020B0A04020102020204" pitchFamily="34" charset="0"/>
              </a:rPr>
              <a:t>1</a:t>
            </a:r>
            <a:r>
              <a:rPr lang="en-US" sz="2300" u="sng" baseline="30000" dirty="0">
                <a:solidFill>
                  <a:srgbClr val="EB9915"/>
                </a:solidFill>
                <a:latin typeface="Arial Black" panose="020B0A04020102020204" pitchFamily="34" charset="0"/>
              </a:rPr>
              <a:t>st</a:t>
            </a:r>
            <a:r>
              <a:rPr lang="en-US" sz="2300" u="sng" dirty="0">
                <a:solidFill>
                  <a:srgbClr val="EB9915"/>
                </a:solidFill>
                <a:latin typeface="Arial Black" panose="020B0A04020102020204" pitchFamily="34" charset="0"/>
              </a:rPr>
              <a:t> </a:t>
            </a:r>
            <a:r>
              <a:rPr lang="en-US" sz="2300" u="sng" dirty="0" err="1">
                <a:solidFill>
                  <a:srgbClr val="EB9915"/>
                </a:solidFill>
                <a:latin typeface="Arial Black" panose="020B0A04020102020204" pitchFamily="34" charset="0"/>
              </a:rPr>
              <a:t>agrifood</a:t>
            </a:r>
            <a:r>
              <a:rPr lang="en-US" sz="2300" u="sng" dirty="0">
                <a:solidFill>
                  <a:srgbClr val="EB9915"/>
                </a:solidFill>
                <a:latin typeface="Arial Black" panose="020B0A04020102020204" pitchFamily="34" charset="0"/>
              </a:rPr>
              <a:t> digital network on mobile apps, web and SMS </a:t>
            </a:r>
            <a:r>
              <a:rPr lang="en-US" sz="2300" u="sng" dirty="0" smtClean="0">
                <a:solidFill>
                  <a:srgbClr val="EB9915"/>
                </a:solidFill>
                <a:latin typeface="Arial Black" panose="020B0A04020102020204" pitchFamily="34" charset="0"/>
              </a:rPr>
              <a:t>and </a:t>
            </a:r>
            <a:r>
              <a:rPr lang="en-US" sz="2300" u="sng" dirty="0">
                <a:solidFill>
                  <a:srgbClr val="EB9915"/>
                </a:solidFill>
                <a:latin typeface="Arial Black" panose="020B0A04020102020204" pitchFamily="34" charset="0"/>
              </a:rPr>
              <a:t>online marketplace</a:t>
            </a:r>
          </a:p>
          <a:p>
            <a:pPr lvl="0">
              <a:buFont typeface="Arial" panose="020B0604020202020204" pitchFamily="34" charset="0"/>
              <a:buChar char="•"/>
            </a:pPr>
            <a:r>
              <a:rPr lang="en-US" sz="2300" dirty="0" smtClean="0">
                <a:solidFill>
                  <a:srgbClr val="599C56"/>
                </a:solidFill>
                <a:latin typeface="Arial Black" panose="020B0A04020102020204" pitchFamily="34" charset="0"/>
              </a:rPr>
              <a:t>Online </a:t>
            </a:r>
            <a:r>
              <a:rPr lang="en-US" sz="2300" dirty="0">
                <a:solidFill>
                  <a:srgbClr val="599C56"/>
                </a:solidFill>
                <a:latin typeface="Arial Black" panose="020B0A04020102020204" pitchFamily="34" charset="0"/>
              </a:rPr>
              <a:t>marketplace for crops and input </a:t>
            </a:r>
            <a:r>
              <a:rPr lang="en-US" sz="2300" dirty="0" smtClean="0">
                <a:solidFill>
                  <a:srgbClr val="599C56"/>
                </a:solidFill>
                <a:latin typeface="Arial Black" panose="020B0A04020102020204" pitchFamily="34" charset="0"/>
              </a:rPr>
              <a:t>supplies</a:t>
            </a:r>
          </a:p>
          <a:p>
            <a:pPr>
              <a:buFont typeface="Arial" panose="020B0604020202020204" pitchFamily="34" charset="0"/>
              <a:buChar char="•"/>
            </a:pPr>
            <a:r>
              <a:rPr lang="en-US" sz="2300" dirty="0">
                <a:solidFill>
                  <a:srgbClr val="599C56"/>
                </a:solidFill>
                <a:latin typeface="Arial Black" panose="020B0A04020102020204" pitchFamily="34" charset="0"/>
              </a:rPr>
              <a:t>Market </a:t>
            </a:r>
            <a:r>
              <a:rPr lang="en-US" sz="2300" dirty="0" smtClean="0">
                <a:solidFill>
                  <a:srgbClr val="599C56"/>
                </a:solidFill>
                <a:latin typeface="Arial Black" panose="020B0A04020102020204" pitchFamily="34" charset="0"/>
              </a:rPr>
              <a:t>information and extension services</a:t>
            </a:r>
            <a:endParaRPr lang="en-US" sz="2300" dirty="0">
              <a:solidFill>
                <a:srgbClr val="599C56"/>
              </a:solidFill>
              <a:latin typeface="Arial Black" panose="020B0A04020102020204" pitchFamily="34" charset="0"/>
            </a:endParaRPr>
          </a:p>
          <a:p>
            <a:pPr marL="0" indent="0">
              <a:buNone/>
            </a:pPr>
            <a:endParaRPr lang="en-US" sz="2300" dirty="0">
              <a:solidFill>
                <a:schemeClr val="accent4">
                  <a:lumMod val="50000"/>
                </a:schemeClr>
              </a:solidFill>
              <a:latin typeface="Arial Black" panose="020B0A04020102020204" pitchFamily="34" charset="0"/>
            </a:endParaRPr>
          </a:p>
          <a:p>
            <a:pPr marL="0" lvl="0" indent="0">
              <a:buNone/>
            </a:pPr>
            <a:r>
              <a:rPr lang="en-US" sz="2300" u="sng" dirty="0" smtClean="0">
                <a:solidFill>
                  <a:srgbClr val="EB9915"/>
                </a:solidFill>
                <a:latin typeface="Arial Black" panose="020B0A04020102020204" pitchFamily="34" charset="0"/>
              </a:rPr>
              <a:t>The </a:t>
            </a:r>
            <a:r>
              <a:rPr lang="en-US" sz="2300" u="sng" dirty="0">
                <a:solidFill>
                  <a:srgbClr val="EB9915"/>
                </a:solidFill>
                <a:latin typeface="Arial Black" panose="020B0A04020102020204" pitchFamily="34" charset="0"/>
              </a:rPr>
              <a:t>value chain marketing management platform </a:t>
            </a:r>
          </a:p>
          <a:p>
            <a:pPr>
              <a:buFont typeface="Arial" panose="020B0604020202020204" pitchFamily="34" charset="0"/>
              <a:buChar char="•"/>
            </a:pPr>
            <a:r>
              <a:rPr lang="en-US" sz="2300" dirty="0" smtClean="0">
                <a:solidFill>
                  <a:srgbClr val="599C56"/>
                </a:solidFill>
                <a:latin typeface="Arial Black" panose="020B0A04020102020204" pitchFamily="34" charset="0"/>
              </a:rPr>
              <a:t>Managing </a:t>
            </a:r>
            <a:r>
              <a:rPr lang="en-US" sz="2300" dirty="0">
                <a:solidFill>
                  <a:srgbClr val="599C56"/>
                </a:solidFill>
                <a:latin typeface="Arial Black" panose="020B0A04020102020204" pitchFamily="34" charset="0"/>
              </a:rPr>
              <a:t>the </a:t>
            </a:r>
            <a:r>
              <a:rPr lang="en-US" sz="2300" dirty="0" smtClean="0">
                <a:solidFill>
                  <a:srgbClr val="599C56"/>
                </a:solidFill>
                <a:latin typeface="Arial Black" panose="020B0A04020102020204" pitchFamily="34" charset="0"/>
              </a:rPr>
              <a:t>contract farming and supply contracts requests of </a:t>
            </a:r>
            <a:r>
              <a:rPr lang="en-US" sz="2300" dirty="0">
                <a:solidFill>
                  <a:srgbClr val="599C56"/>
                </a:solidFill>
                <a:latin typeface="Arial Black" panose="020B0A04020102020204" pitchFamily="34" charset="0"/>
              </a:rPr>
              <a:t>the market </a:t>
            </a:r>
            <a:r>
              <a:rPr lang="en-US" sz="2300" dirty="0" smtClean="0">
                <a:solidFill>
                  <a:srgbClr val="599C56"/>
                </a:solidFill>
                <a:latin typeface="Arial Black" panose="020B0A04020102020204" pitchFamily="34" charset="0"/>
              </a:rPr>
              <a:t>buyers</a:t>
            </a:r>
          </a:p>
          <a:p>
            <a:pPr>
              <a:buFont typeface="Arial" panose="020B0604020202020204" pitchFamily="34" charset="0"/>
              <a:buChar char="•"/>
            </a:pPr>
            <a:r>
              <a:rPr lang="en-US" sz="2300" dirty="0" smtClean="0">
                <a:solidFill>
                  <a:srgbClr val="599C56"/>
                </a:solidFill>
                <a:latin typeface="Arial Black" panose="020B0A04020102020204" pitchFamily="34" charset="0"/>
              </a:rPr>
              <a:t>Promoting good agricultural practices and linkages with the input suppliers </a:t>
            </a:r>
            <a:endParaRPr lang="en-US" sz="2300" dirty="0">
              <a:solidFill>
                <a:srgbClr val="599C56"/>
              </a:solidFill>
              <a:latin typeface="Arial Black" panose="020B0A04020102020204" pitchFamily="34" charset="0"/>
            </a:endParaRPr>
          </a:p>
          <a:p>
            <a:pPr marL="0" indent="0">
              <a:buNone/>
            </a:pPr>
            <a:r>
              <a:rPr lang="en-US" sz="2300" dirty="0">
                <a:solidFill>
                  <a:schemeClr val="accent4">
                    <a:lumMod val="50000"/>
                  </a:schemeClr>
                </a:solidFill>
                <a:latin typeface="Arial Black" panose="020B0A04020102020204" pitchFamily="34" charset="0"/>
              </a:rPr>
              <a:t> </a:t>
            </a:r>
          </a:p>
          <a:p>
            <a:pPr marL="0" lvl="0" indent="0">
              <a:buNone/>
            </a:pPr>
            <a:r>
              <a:rPr lang="en-US" sz="2300" u="sng" dirty="0">
                <a:solidFill>
                  <a:srgbClr val="EB9915"/>
                </a:solidFill>
                <a:latin typeface="Arial Black" panose="020B0A04020102020204" pitchFamily="34" charset="0"/>
              </a:rPr>
              <a:t>The small farmers associations network </a:t>
            </a:r>
          </a:p>
          <a:p>
            <a:pPr>
              <a:buFont typeface="Arial" panose="020B0604020202020204" pitchFamily="34" charset="0"/>
              <a:buChar char="•"/>
            </a:pPr>
            <a:r>
              <a:rPr lang="en-US" sz="2300" dirty="0">
                <a:solidFill>
                  <a:srgbClr val="599C56"/>
                </a:solidFill>
                <a:latin typeface="Arial Black" panose="020B0A04020102020204" pitchFamily="34" charset="0"/>
              </a:rPr>
              <a:t>Capacity building to marketing procedures and </a:t>
            </a:r>
            <a:r>
              <a:rPr lang="en-US" sz="2300" dirty="0" smtClean="0">
                <a:solidFill>
                  <a:srgbClr val="599C56"/>
                </a:solidFill>
                <a:latin typeface="Arial Black" panose="020B0A04020102020204" pitchFamily="34" charset="0"/>
              </a:rPr>
              <a:t>management of their marketing plans</a:t>
            </a:r>
            <a:endParaRPr lang="en-US" sz="2300" dirty="0">
              <a:solidFill>
                <a:srgbClr val="599C56"/>
              </a:solidFill>
              <a:latin typeface="Arial Black" panose="020B0A04020102020204" pitchFamily="34" charset="0"/>
            </a:endParaRPr>
          </a:p>
          <a:p>
            <a:pPr lvl="0">
              <a:buFont typeface="Arial" panose="020B0604020202020204" pitchFamily="34" charset="0"/>
              <a:buChar char="•"/>
            </a:pPr>
            <a:r>
              <a:rPr lang="en-US" sz="2300" dirty="0">
                <a:solidFill>
                  <a:srgbClr val="599C56"/>
                </a:solidFill>
                <a:latin typeface="Arial Black" panose="020B0A04020102020204" pitchFamily="34" charset="0"/>
              </a:rPr>
              <a:t>Support in developing </a:t>
            </a:r>
            <a:r>
              <a:rPr lang="en-US" sz="2300" dirty="0" smtClean="0">
                <a:solidFill>
                  <a:srgbClr val="599C56"/>
                </a:solidFill>
                <a:latin typeface="Arial Black" panose="020B0A04020102020204" pitchFamily="34" charset="0"/>
              </a:rPr>
              <a:t>supply contracts skills and new post-harvest activities</a:t>
            </a:r>
            <a:endParaRPr lang="en-US" sz="2300" dirty="0">
              <a:solidFill>
                <a:srgbClr val="599C56"/>
              </a:solidFill>
              <a:latin typeface="Arial Black" panose="020B0A04020102020204" pitchFamily="34" charset="0"/>
            </a:endParaRPr>
          </a:p>
          <a:p>
            <a:pPr marL="0" indent="0">
              <a:buNone/>
            </a:pPr>
            <a:endParaRPr lang="en-GB" sz="2300" b="1" kern="0" dirty="0" smtClean="0">
              <a:solidFill>
                <a:schemeClr val="accent3">
                  <a:lumMod val="50000"/>
                </a:schemeClr>
              </a:solidFill>
              <a:latin typeface="Arial Black" panose="020B0A04020102020204" pitchFamily="34" charset="0"/>
            </a:endParaRPr>
          </a:p>
          <a:p>
            <a:endParaRPr lang="en-GB" sz="2400" b="1" kern="0" dirty="0" smtClean="0">
              <a:solidFill>
                <a:schemeClr val="accent3">
                  <a:lumMod val="50000"/>
                </a:schemeClr>
              </a:solidFill>
              <a:latin typeface="Arial Black" panose="020B0A04020102020204" pitchFamily="34" charset="0"/>
            </a:endParaRPr>
          </a:p>
          <a:p>
            <a:pPr>
              <a:buFont typeface="Wingdings" charset="2"/>
              <a:buNone/>
            </a:pPr>
            <a:endParaRPr lang="en-GB" sz="1000" b="1" kern="0" dirty="0" smtClean="0">
              <a:solidFill>
                <a:schemeClr val="accent3">
                  <a:lumMod val="50000"/>
                </a:schemeClr>
              </a:solidFill>
            </a:endParaRPr>
          </a:p>
        </p:txBody>
      </p:sp>
      <p:pic>
        <p:nvPicPr>
          <p:cNvPr id="8" name="Picture 2"/>
          <p:cNvPicPr>
            <a:picLocks noChangeAspect="1" noChangeArrowheads="1"/>
          </p:cNvPicPr>
          <p:nvPr/>
        </p:nvPicPr>
        <p:blipFill>
          <a:blip r:embed="rId2"/>
          <a:srcRect/>
          <a:stretch>
            <a:fillRect/>
          </a:stretch>
        </p:blipFill>
        <p:spPr bwMode="auto">
          <a:xfrm>
            <a:off x="304800" y="228601"/>
            <a:ext cx="2286000" cy="914400"/>
          </a:xfrm>
          <a:prstGeom prst="rect">
            <a:avLst/>
          </a:prstGeom>
          <a:noFill/>
          <a:ln w="9525">
            <a:noFill/>
            <a:miter lim="800000"/>
            <a:headEnd/>
            <a:tailEnd/>
          </a:ln>
          <a:effectLst/>
        </p:spPr>
      </p:pic>
      <p:pic>
        <p:nvPicPr>
          <p:cNvPr id="9" name="Picture 8"/>
          <p:cNvPicPr/>
          <p:nvPr/>
        </p:nvPicPr>
        <p:blipFill>
          <a:blip r:embed="rId3" cstate="print"/>
          <a:srcRect/>
          <a:stretch>
            <a:fillRect/>
          </a:stretch>
        </p:blipFill>
        <p:spPr bwMode="auto">
          <a:xfrm>
            <a:off x="6934200" y="228600"/>
            <a:ext cx="1752601" cy="914400"/>
          </a:xfrm>
          <a:prstGeom prst="rect">
            <a:avLst/>
          </a:prstGeom>
          <a:noFill/>
          <a:ln w="9525">
            <a:noFill/>
            <a:miter lim="800000"/>
            <a:headEnd/>
            <a:tailEnd/>
          </a:ln>
          <a:effectLst/>
        </p:spPr>
      </p:pic>
    </p:spTree>
    <p:extLst>
      <p:ext uri="{BB962C8B-B14F-4D97-AF65-F5344CB8AC3E}">
        <p14:creationId xmlns:p14="http://schemas.microsoft.com/office/powerpoint/2010/main" val="2515586013"/>
      </p:ext>
    </p:extLst>
  </p:cSld>
  <p:clrMapOvr>
    <a:masterClrMapping/>
  </p:clrMapOvr>
  <p:transition spd="slow" advClick="0" advTm="20000">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043608" y="1052736"/>
            <a:ext cx="7772321" cy="461665"/>
          </a:xfrm>
          <a:prstGeom prst="rect">
            <a:avLst/>
          </a:prstGeom>
        </p:spPr>
        <p:txBody>
          <a:bodyPr wrap="none">
            <a:spAutoFit/>
          </a:bodyPr>
          <a:lstStyle/>
          <a:p>
            <a:r>
              <a:rPr lang="en-US" sz="2400" dirty="0" smtClean="0">
                <a:solidFill>
                  <a:srgbClr val="EB9915"/>
                </a:solidFill>
                <a:latin typeface="Arial Black" panose="020B0A04020102020204" pitchFamily="34" charset="0"/>
                <a:cs typeface="Arial" panose="020B0604020202020204" pitchFamily="34" charset="0"/>
              </a:rPr>
              <a:t>Egypt’s </a:t>
            </a:r>
            <a:r>
              <a:rPr lang="en-US" sz="2400" dirty="0" err="1" smtClean="0">
                <a:solidFill>
                  <a:srgbClr val="EB9915"/>
                </a:solidFill>
                <a:latin typeface="Arial Black" panose="020B0A04020102020204" pitchFamily="34" charset="0"/>
                <a:cs typeface="Arial" panose="020B0604020202020204" pitchFamily="34" charset="0"/>
              </a:rPr>
              <a:t>Agrifood</a:t>
            </a:r>
            <a:r>
              <a:rPr lang="en-US" sz="2400" dirty="0" smtClean="0">
                <a:solidFill>
                  <a:srgbClr val="EB9915"/>
                </a:solidFill>
                <a:latin typeface="Arial Black" panose="020B0A04020102020204" pitchFamily="34" charset="0"/>
                <a:cs typeface="Arial" panose="020B0604020202020204" pitchFamily="34" charset="0"/>
              </a:rPr>
              <a:t> Digital Marketing Network   </a:t>
            </a:r>
            <a:endParaRPr lang="en-US" altLang="en-US" sz="2400" u="sng" dirty="0">
              <a:solidFill>
                <a:srgbClr val="EB9915"/>
              </a:solidFill>
              <a:latin typeface="Arial Black" panose="020B0A04020102020204" pitchFamily="34" charset="0"/>
              <a:cs typeface="Arial" panose="020B0604020202020204" pitchFamily="34" charset="0"/>
            </a:endParaRPr>
          </a:p>
        </p:txBody>
      </p:sp>
      <p:pic>
        <p:nvPicPr>
          <p:cNvPr id="10"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1" name="Picture 10"/>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15" name="Picture 14"/>
          <p:cNvPicPr>
            <a:picLocks noChangeAspect="1"/>
          </p:cNvPicPr>
          <p:nvPr/>
        </p:nvPicPr>
        <p:blipFill>
          <a:blip r:embed="rId5"/>
          <a:stretch>
            <a:fillRect/>
          </a:stretch>
        </p:blipFill>
        <p:spPr>
          <a:xfrm>
            <a:off x="-43375" y="1514401"/>
            <a:ext cx="9069330" cy="5082951"/>
          </a:xfrm>
          <a:prstGeom prst="rect">
            <a:avLst/>
          </a:prstGeom>
        </p:spPr>
      </p:pic>
    </p:spTree>
    <p:extLst>
      <p:ext uri="{BB962C8B-B14F-4D97-AF65-F5344CB8AC3E}">
        <p14:creationId xmlns:p14="http://schemas.microsoft.com/office/powerpoint/2010/main" val="2186408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19772" y="1052736"/>
            <a:ext cx="5832943" cy="461665"/>
          </a:xfrm>
          <a:prstGeom prst="rect">
            <a:avLst/>
          </a:prstGeom>
        </p:spPr>
        <p:txBody>
          <a:bodyPr wrap="none">
            <a:spAutoFit/>
          </a:bodyPr>
          <a:lstStyle/>
          <a:p>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  </a:t>
            </a:r>
            <a:endParaRPr lang="en-US" altLang="en-US" sz="2400" u="sng" dirty="0">
              <a:solidFill>
                <a:srgbClr val="EB9915"/>
              </a:solidFill>
              <a:latin typeface="Arial Black" panose="020B0A04020102020204" pitchFamily="34" charset="0"/>
              <a:cs typeface="Arial" panose="020B0604020202020204" pitchFamily="34" charset="0"/>
            </a:endParaRPr>
          </a:p>
        </p:txBody>
      </p:sp>
      <p:sp>
        <p:nvSpPr>
          <p:cNvPr id="2" name="Rectangle 1"/>
          <p:cNvSpPr/>
          <p:nvPr/>
        </p:nvSpPr>
        <p:spPr>
          <a:xfrm>
            <a:off x="467544" y="2204864"/>
            <a:ext cx="4968551" cy="2585323"/>
          </a:xfrm>
          <a:prstGeom prst="rect">
            <a:avLst/>
          </a:prstGeom>
        </p:spPr>
        <p:txBody>
          <a:bodyPr wrap="square">
            <a:spAutoFit/>
          </a:bodyPr>
          <a:lstStyle/>
          <a:p>
            <a:r>
              <a:rPr lang="en-US" u="sng" dirty="0" smtClean="0">
                <a:solidFill>
                  <a:srgbClr val="EB9915"/>
                </a:solidFill>
                <a:latin typeface="Arial Black" panose="020B0A04020102020204" pitchFamily="34" charset="0"/>
              </a:rPr>
              <a:t>#1 comprehensive mobile application in the agribusiness sector in Egypt</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Focused on the small farmers and the SMEs;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Combining a “marketplace” with knowledge supply.</a:t>
            </a:r>
          </a:p>
          <a:p>
            <a:pPr marL="285750" indent="-285750" algn="just">
              <a:buFont typeface="Wingdings" panose="05000000000000000000" pitchFamily="2" charset="2"/>
              <a:buChar char="v"/>
            </a:pPr>
            <a:endParaRPr lang="en-US" b="1" dirty="0">
              <a:solidFill>
                <a:srgbClr val="599C56"/>
              </a:solidFill>
              <a:latin typeface="Arial Black" panose="020B0A04020102020204"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4" name="Picture 13"/>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580113" y="2204864"/>
            <a:ext cx="3106688" cy="4320480"/>
          </a:xfrm>
          <a:prstGeom prst="rect">
            <a:avLst/>
          </a:prstGeom>
          <a:noFill/>
          <a:ln>
            <a:noFill/>
          </a:ln>
        </p:spPr>
      </p:pic>
    </p:spTree>
    <p:extLst>
      <p:ext uri="{BB962C8B-B14F-4D97-AF65-F5344CB8AC3E}">
        <p14:creationId xmlns:p14="http://schemas.microsoft.com/office/powerpoint/2010/main" val="85228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19772" y="1052736"/>
            <a:ext cx="5832943" cy="461665"/>
          </a:xfrm>
          <a:prstGeom prst="rect">
            <a:avLst/>
          </a:prstGeom>
        </p:spPr>
        <p:txBody>
          <a:bodyPr wrap="none">
            <a:spAutoFit/>
          </a:bodyPr>
          <a:lstStyle/>
          <a:p>
            <a:r>
              <a:rPr lang="en-US" sz="2400" dirty="0" err="1" smtClean="0">
                <a:solidFill>
                  <a:srgbClr val="EB9915"/>
                </a:solidFill>
                <a:latin typeface="Arial Black" panose="020B0A04020102020204" pitchFamily="34" charset="0"/>
                <a:cs typeface="Arial" panose="020B0604020202020204" pitchFamily="34" charset="0"/>
              </a:rPr>
              <a:t>Bashaier</a:t>
            </a:r>
            <a:r>
              <a:rPr lang="en-US" sz="2400" dirty="0" smtClean="0">
                <a:solidFill>
                  <a:srgbClr val="EB9915"/>
                </a:solidFill>
                <a:latin typeface="Arial Black" panose="020B0A04020102020204" pitchFamily="34" charset="0"/>
                <a:cs typeface="Arial" panose="020B0604020202020204" pitchFamily="34" charset="0"/>
              </a:rPr>
              <a:t> M-Agriculture Channel  </a:t>
            </a:r>
            <a:endParaRPr lang="en-US" altLang="en-US" sz="2400" u="sng" dirty="0">
              <a:solidFill>
                <a:srgbClr val="EB9915"/>
              </a:solidFill>
              <a:latin typeface="Arial Black" panose="020B0A04020102020204" pitchFamily="34" charset="0"/>
              <a:cs typeface="Arial" panose="020B0604020202020204" pitchFamily="34" charset="0"/>
            </a:endParaRPr>
          </a:p>
        </p:txBody>
      </p:sp>
      <p:sp>
        <p:nvSpPr>
          <p:cNvPr id="2" name="Rectangle 1"/>
          <p:cNvSpPr/>
          <p:nvPr/>
        </p:nvSpPr>
        <p:spPr>
          <a:xfrm>
            <a:off x="467544" y="2204864"/>
            <a:ext cx="4968551" cy="3693319"/>
          </a:xfrm>
          <a:prstGeom prst="rect">
            <a:avLst/>
          </a:prstGeom>
        </p:spPr>
        <p:txBody>
          <a:bodyPr wrap="square">
            <a:spAutoFit/>
          </a:bodyPr>
          <a:lstStyle/>
          <a:p>
            <a:r>
              <a:rPr lang="en-US" u="sng" dirty="0" smtClean="0">
                <a:solidFill>
                  <a:srgbClr val="EB9915"/>
                </a:solidFill>
                <a:latin typeface="Arial Black" panose="020B0A04020102020204" pitchFamily="34" charset="0"/>
              </a:rPr>
              <a:t>Serving the main small farmers needs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Marketplace for crops and input   supplies;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Market prices;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Extension services;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Managing Buy/Sell Offers;</a:t>
            </a:r>
          </a:p>
          <a:p>
            <a:pPr algn="just"/>
            <a:endParaRPr lang="en-US" dirty="0" smtClean="0">
              <a:solidFill>
                <a:srgbClr val="599C56"/>
              </a:solidFill>
              <a:latin typeface="Arial Black" panose="020B0A04020102020204" pitchFamily="34" charset="0"/>
            </a:endParaRPr>
          </a:p>
          <a:p>
            <a:pPr marL="285750" indent="-285750" algn="just">
              <a:buFont typeface="Wingdings" panose="05000000000000000000" pitchFamily="2" charset="2"/>
              <a:buChar char="Ø"/>
            </a:pPr>
            <a:r>
              <a:rPr lang="en-US" dirty="0" smtClean="0">
                <a:solidFill>
                  <a:srgbClr val="599C56"/>
                </a:solidFill>
                <a:latin typeface="Arial Black" panose="020B0A04020102020204" pitchFamily="34" charset="0"/>
              </a:rPr>
              <a:t>Updating small farmer profile.</a:t>
            </a:r>
          </a:p>
          <a:p>
            <a:pPr marL="285750" indent="-285750" algn="just">
              <a:buFont typeface="Wingdings" panose="05000000000000000000" pitchFamily="2" charset="2"/>
              <a:buChar char="v"/>
            </a:pPr>
            <a:endParaRPr lang="en-US" b="1" dirty="0">
              <a:solidFill>
                <a:srgbClr val="599C56"/>
              </a:solidFill>
              <a:latin typeface="Arial Black" panose="020B0A04020102020204"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3"/>
          <a:srcRect/>
          <a:stretch>
            <a:fillRect/>
          </a:stretch>
        </p:blipFill>
        <p:spPr bwMode="auto">
          <a:xfrm>
            <a:off x="304800" y="228601"/>
            <a:ext cx="1962944" cy="721568"/>
          </a:xfrm>
          <a:prstGeom prst="rect">
            <a:avLst/>
          </a:prstGeom>
          <a:noFill/>
          <a:ln w="9525">
            <a:noFill/>
            <a:miter lim="800000"/>
            <a:headEnd/>
            <a:tailEnd/>
          </a:ln>
          <a:effectLst/>
        </p:spPr>
      </p:pic>
      <p:pic>
        <p:nvPicPr>
          <p:cNvPr id="14" name="Picture 13"/>
          <p:cNvPicPr/>
          <p:nvPr/>
        </p:nvPicPr>
        <p:blipFill>
          <a:blip r:embed="rId4" cstate="print"/>
          <a:srcRect/>
          <a:stretch>
            <a:fillRect/>
          </a:stretch>
        </p:blipFill>
        <p:spPr bwMode="auto">
          <a:xfrm>
            <a:off x="7452320" y="228600"/>
            <a:ext cx="1234481" cy="824136"/>
          </a:xfrm>
          <a:prstGeom prst="rect">
            <a:avLst/>
          </a:prstGeom>
          <a:noFill/>
          <a:ln w="9525">
            <a:noFill/>
            <a:miter lim="800000"/>
            <a:headEnd/>
            <a:tailEnd/>
          </a:ln>
          <a:effec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204864"/>
            <a:ext cx="3034681" cy="4363669"/>
          </a:xfrm>
          <a:prstGeom prst="rect">
            <a:avLst/>
          </a:prstGeom>
          <a:noFill/>
          <a:ln>
            <a:noFill/>
          </a:ln>
        </p:spPr>
      </p:pic>
    </p:spTree>
    <p:extLst>
      <p:ext uri="{BB962C8B-B14F-4D97-AF65-F5344CB8AC3E}">
        <p14:creationId xmlns:p14="http://schemas.microsoft.com/office/powerpoint/2010/main" val="1711930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ide 01">
  <a:themeElements>
    <a:clrScheme name="ILO Green Jobs">
      <a:dk1>
        <a:srgbClr val="000000"/>
      </a:dk1>
      <a:lt1>
        <a:srgbClr val="FFFFFF"/>
      </a:lt1>
      <a:dk2>
        <a:srgbClr val="000000"/>
      </a:dk2>
      <a:lt2>
        <a:srgbClr val="808080"/>
      </a:lt2>
      <a:accent1>
        <a:srgbClr val="23767C"/>
      </a:accent1>
      <a:accent2>
        <a:srgbClr val="37BBC0"/>
      </a:accent2>
      <a:accent3>
        <a:srgbClr val="F9601D"/>
      </a:accent3>
      <a:accent4>
        <a:srgbClr val="6A8A22"/>
      </a:accent4>
      <a:accent5>
        <a:srgbClr val="97BC33"/>
      </a:accent5>
      <a:accent6>
        <a:srgbClr val="4F6526"/>
      </a:accent6>
      <a:hlink>
        <a:srgbClr val="3333CC"/>
      </a:hlink>
      <a:folHlink>
        <a:srgbClr val="AF67FF"/>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23607</TotalTime>
  <Words>1290</Words>
  <Application>Microsoft Office PowerPoint</Application>
  <PresentationFormat>On-screen Show (4:3)</PresentationFormat>
  <Paragraphs>214</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Unicode MS</vt:lpstr>
      <vt:lpstr>Arial</vt:lpstr>
      <vt:lpstr>Arial Black</vt:lpstr>
      <vt:lpstr>Calibri</vt:lpstr>
      <vt:lpstr>Times New Roman</vt:lpstr>
      <vt:lpstr>Verdana</vt:lpstr>
      <vt:lpstr>Wingdings</vt:lpstr>
      <vt:lpstr>inside 01</vt:lpstr>
      <vt:lpstr>Bashaier…  Egypt’s M-Agriculture Channel  </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LFIORE</dc:creator>
  <cp:lastModifiedBy>Amal</cp:lastModifiedBy>
  <cp:revision>695</cp:revision>
  <cp:lastPrinted>2017-03-27T15:58:23Z</cp:lastPrinted>
  <dcterms:created xsi:type="dcterms:W3CDTF">2011-11-13T21:20:19Z</dcterms:created>
  <dcterms:modified xsi:type="dcterms:W3CDTF">2017-04-22T07:36:36Z</dcterms:modified>
</cp:coreProperties>
</file>