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7" r:id="rId2"/>
    <p:sldId id="392" r:id="rId3"/>
    <p:sldId id="354" r:id="rId4"/>
    <p:sldId id="366" r:id="rId5"/>
    <p:sldId id="391" r:id="rId6"/>
    <p:sldId id="367" r:id="rId7"/>
    <p:sldId id="368" r:id="rId8"/>
    <p:sldId id="369" r:id="rId9"/>
    <p:sldId id="370" r:id="rId10"/>
    <p:sldId id="371" r:id="rId11"/>
    <p:sldId id="372" r:id="rId12"/>
    <p:sldId id="410" r:id="rId13"/>
    <p:sldId id="374" r:id="rId14"/>
    <p:sldId id="375" r:id="rId15"/>
    <p:sldId id="411" r:id="rId16"/>
    <p:sldId id="377" r:id="rId17"/>
    <p:sldId id="378" r:id="rId18"/>
    <p:sldId id="381" r:id="rId19"/>
    <p:sldId id="382" r:id="rId20"/>
    <p:sldId id="393" r:id="rId21"/>
    <p:sldId id="415" r:id="rId22"/>
    <p:sldId id="416" r:id="rId23"/>
    <p:sldId id="417" r:id="rId24"/>
    <p:sldId id="412" r:id="rId25"/>
    <p:sldId id="396" r:id="rId26"/>
    <p:sldId id="418" r:id="rId27"/>
    <p:sldId id="405" r:id="rId28"/>
    <p:sldId id="419" r:id="rId29"/>
    <p:sldId id="395" r:id="rId30"/>
    <p:sldId id="422" r:id="rId31"/>
    <p:sldId id="420" r:id="rId32"/>
    <p:sldId id="423" r:id="rId3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5550"/>
    <a:srgbClr val="777777"/>
    <a:srgbClr val="EFE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04" autoAdjust="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mbria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mbria"/>
              </a:defRPr>
            </a:lvl1pPr>
          </a:lstStyle>
          <a:p>
            <a:fld id="{EC46144E-B207-3649-935E-9EEAD63CF11A}" type="datetimeFigureOut">
              <a:rPr lang="it-IT" smtClean="0"/>
              <a:pPr/>
              <a:t>08/06/2017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mbria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mbria"/>
              </a:defRPr>
            </a:lvl1pPr>
          </a:lstStyle>
          <a:p>
            <a:fld id="{69A1FED7-ADF6-7A4C-9198-FDF3BC6BE76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050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DD4D-9235-5A43-96EF-CC3907642F56}" type="datetimeFigureOut">
              <a:rPr lang="it-IT" smtClean="0"/>
              <a:t>08/06/2017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22C5-2CD3-B54B-9C41-2FE5605D612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726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DD4D-9235-5A43-96EF-CC3907642F56}" type="datetimeFigureOut">
              <a:rPr lang="it-IT" smtClean="0"/>
              <a:t>08/06/2017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22C5-2CD3-B54B-9C41-2FE5605D612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381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DD4D-9235-5A43-96EF-CC3907642F56}" type="datetimeFigureOut">
              <a:rPr lang="it-IT" smtClean="0"/>
              <a:t>08/06/2017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22C5-2CD3-B54B-9C41-2FE5605D612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896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DD4D-9235-5A43-96EF-CC3907642F56}" type="datetimeFigureOut">
              <a:rPr lang="it-IT" smtClean="0"/>
              <a:t>08/06/2017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22C5-2CD3-B54B-9C41-2FE5605D612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449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DD4D-9235-5A43-96EF-CC3907642F56}" type="datetimeFigureOut">
              <a:rPr lang="it-IT" smtClean="0"/>
              <a:t>08/06/2017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22C5-2CD3-B54B-9C41-2FE5605D612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183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DD4D-9235-5A43-96EF-CC3907642F56}" type="datetimeFigureOut">
              <a:rPr lang="it-IT" smtClean="0"/>
              <a:t>08/06/2017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22C5-2CD3-B54B-9C41-2FE5605D612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041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DD4D-9235-5A43-96EF-CC3907642F56}" type="datetimeFigureOut">
              <a:rPr lang="it-IT" smtClean="0"/>
              <a:t>08/06/2017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22C5-2CD3-B54B-9C41-2FE5605D612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218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DD4D-9235-5A43-96EF-CC3907642F56}" type="datetimeFigureOut">
              <a:rPr lang="it-IT" smtClean="0"/>
              <a:t>08/06/2017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22C5-2CD3-B54B-9C41-2FE5605D612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702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DD4D-9235-5A43-96EF-CC3907642F56}" type="datetimeFigureOut">
              <a:rPr lang="it-IT" smtClean="0"/>
              <a:t>08/06/2017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22C5-2CD3-B54B-9C41-2FE5605D612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830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DD4D-9235-5A43-96EF-CC3907642F56}" type="datetimeFigureOut">
              <a:rPr lang="it-IT" smtClean="0"/>
              <a:t>08/06/2017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22C5-2CD3-B54B-9C41-2FE5605D612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513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DD4D-9235-5A43-96EF-CC3907642F56}" type="datetimeFigureOut">
              <a:rPr lang="it-IT" smtClean="0"/>
              <a:t>08/06/2017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22C5-2CD3-B54B-9C41-2FE5605D612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330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/>
              </a:defRPr>
            </a:lvl1pPr>
          </a:lstStyle>
          <a:p>
            <a:fld id="{4CE8DD4D-9235-5A43-96EF-CC3907642F56}" type="datetimeFigureOut">
              <a:rPr lang="it-IT" smtClean="0"/>
              <a:pPr/>
              <a:t>08/06/2017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/>
              </a:defRPr>
            </a:lvl1pPr>
          </a:lstStyle>
          <a:p>
            <a:fld id="{4A0322C5-2CD3-B54B-9C41-2FE5605D612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00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mbri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mbri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mbri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mbri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copert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292261" y="5210400"/>
            <a:ext cx="68088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Helvetica"/>
                <a:cs typeface="Helvetica"/>
              </a:rPr>
              <a:t>Angelo Riccaboni</a:t>
            </a:r>
          </a:p>
          <a:p>
            <a:r>
              <a:rPr lang="it-IT" sz="1400" dirty="0" smtClean="0">
                <a:solidFill>
                  <a:schemeClr val="bg1"/>
                </a:solidFill>
                <a:latin typeface="Helvetica"/>
                <a:cs typeface="Helvetica"/>
              </a:rPr>
              <a:t>PRIMA Chair</a:t>
            </a:r>
            <a:endParaRPr lang="it-IT" sz="1400" i="1" dirty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en-GB" sz="1600" i="1" dirty="0" smtClean="0">
                <a:solidFill>
                  <a:schemeClr val="bg1"/>
                </a:solidFill>
                <a:latin typeface="Helvetica"/>
                <a:cs typeface="Helvetica"/>
              </a:rPr>
              <a:t>Firenze, 26 Maggio 2017</a:t>
            </a:r>
            <a:endParaRPr lang="it-IT" sz="1600" i="1" dirty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it-IT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486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8" y="1009650"/>
            <a:ext cx="8601075" cy="494823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390687" y="311416"/>
            <a:ext cx="898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635550"/>
                </a:solidFill>
                <a:latin typeface="Helvetica"/>
                <a:cs typeface="Helvetica"/>
              </a:rPr>
              <a:t>Obiettivi Operativi</a:t>
            </a:r>
            <a:endParaRPr lang="it-IT" sz="2000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71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1405608" y="454293"/>
            <a:ext cx="722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635550"/>
                </a:solidFill>
                <a:latin typeface="Helvetica"/>
                <a:cs typeface="Helvetica"/>
              </a:rPr>
              <a:t>Approccio Integrato del Programma PRIMA</a:t>
            </a:r>
            <a:endParaRPr lang="it-IT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36525" y="1138890"/>
            <a:ext cx="3644551" cy="2375838"/>
            <a:chOff x="1483" y="1309"/>
            <a:chExt cx="2794" cy="170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83" y="1309"/>
              <a:ext cx="2794" cy="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" y="1309"/>
              <a:ext cx="2800" cy="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883" y="932303"/>
            <a:ext cx="500513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037" y="1443033"/>
            <a:ext cx="9151037" cy="423844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390687" y="311416"/>
            <a:ext cx="898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635550"/>
                </a:solidFill>
                <a:latin typeface="Helvetica"/>
                <a:cs typeface="Helvetica"/>
              </a:rPr>
              <a:t>3 Principali Aree Tematiche</a:t>
            </a:r>
            <a:endParaRPr lang="it-IT" sz="2000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045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56" y="1249450"/>
            <a:ext cx="7799687" cy="43591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390687" y="311416"/>
            <a:ext cx="898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635550"/>
                </a:solidFill>
                <a:latin typeface="Helvetica"/>
                <a:cs typeface="Helvetica"/>
              </a:rPr>
              <a:t>Area Tematica </a:t>
            </a:r>
            <a:r>
              <a:rPr lang="it-IT" sz="2000" b="1" dirty="0" smtClean="0">
                <a:solidFill>
                  <a:srgbClr val="635550"/>
                </a:solidFill>
                <a:latin typeface="Helvetica"/>
                <a:cs typeface="Helvetica"/>
              </a:rPr>
              <a:t>2: Management of Water</a:t>
            </a:r>
            <a:endParaRPr lang="it-IT" sz="2000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667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1405608" y="454293"/>
            <a:ext cx="722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635550"/>
                </a:solidFill>
                <a:latin typeface="Helvetica"/>
                <a:cs typeface="Helvetica"/>
              </a:rPr>
              <a:t>Area Tematica 2: Farming Systems</a:t>
            </a:r>
            <a:endParaRPr lang="it-IT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3" y="1277917"/>
            <a:ext cx="7672387" cy="45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1428578"/>
            <a:ext cx="7543800" cy="440072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390687" y="311416"/>
            <a:ext cx="8982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635550"/>
                </a:solidFill>
                <a:latin typeface="Helvetica"/>
                <a:cs typeface="Helvetica"/>
              </a:rPr>
              <a:t>Area Tematica 3: Agro-food Value Chain</a:t>
            </a:r>
          </a:p>
          <a:p>
            <a:pPr algn="just"/>
            <a:endParaRPr lang="it-IT" sz="2000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0551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073" r="25000" b="53577"/>
          <a:stretch/>
        </p:blipFill>
        <p:spPr bwMode="auto">
          <a:xfrm>
            <a:off x="1550193" y="1262524"/>
            <a:ext cx="6043613" cy="13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185738" y="3014662"/>
            <a:ext cx="8729662" cy="3071813"/>
          </a:xfrm>
        </p:spPr>
        <p:txBody>
          <a:bodyPr>
            <a:normAutofit/>
          </a:bodyPr>
          <a:lstStyle/>
          <a:p>
            <a:pPr algn="just"/>
            <a:r>
              <a:rPr lang="it-IT" sz="1600" dirty="0" smtClean="0">
                <a:solidFill>
                  <a:srgbClr val="635550"/>
                </a:solidFill>
                <a:latin typeface="Helvetica"/>
                <a:cs typeface="Helvetica"/>
              </a:rPr>
              <a:t>Forte nesso esistente fra gestione sostenibile delle risorse idriche e produzione e trasformazione di cibo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it-IT" sz="1600" dirty="0" smtClean="0">
                <a:solidFill>
                  <a:srgbClr val="635550"/>
                </a:solidFill>
                <a:latin typeface="Helvetica"/>
                <a:cs typeface="Helvetica"/>
              </a:rPr>
              <a:t>Presa in considerazione di ulteriori inputs, quali suoli ed energia, data la loro importanza per lo scenario agroalimentare Mediterraneo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it-IT" sz="1600" dirty="0" smtClean="0">
                <a:solidFill>
                  <a:srgbClr val="635550"/>
                </a:solidFill>
                <a:latin typeface="Helvetica"/>
                <a:cs typeface="Helvetica"/>
              </a:rPr>
              <a:t>PRIMA prenderà in considerazione il nesso fra questi temi attraverso azioni specifiche e calls for research proposals orientate a: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635550"/>
                </a:solidFill>
                <a:latin typeface="Helvetica"/>
                <a:cs typeface="Helvetica"/>
              </a:rPr>
              <a:t>Rafforzare gli aspetti di economia circolare relative al riuso ed alla gestione valorizzazione delle risorse idriche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635550"/>
                </a:solidFill>
                <a:latin typeface="Helvetica"/>
                <a:cs typeface="Helvetica"/>
              </a:rPr>
              <a:t>Potenziali esternalità ambientali derivanti dalla produzione Agricola ed alimentare</a:t>
            </a:r>
            <a:endParaRPr lang="it-IT" sz="1600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390687" y="311416"/>
            <a:ext cx="898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635550"/>
                </a:solidFill>
                <a:latin typeface="Helvetica"/>
                <a:cs typeface="Helvetica"/>
              </a:rPr>
              <a:t>Temi ed attività trasversali</a:t>
            </a:r>
            <a:endParaRPr lang="it-IT" sz="2000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196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294299" y="1444967"/>
            <a:ext cx="8555401" cy="4278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 err="1" smtClean="0">
                <a:solidFill>
                  <a:srgbClr val="635550"/>
                </a:solidFill>
                <a:latin typeface="Helvetica"/>
                <a:cs typeface="Helvetica"/>
              </a:rPr>
              <a:t>Temi</a:t>
            </a:r>
            <a:r>
              <a:rPr lang="en-GB" sz="1600" b="1" dirty="0" smtClean="0">
                <a:solidFill>
                  <a:srgbClr val="635550"/>
                </a:solidFill>
                <a:latin typeface="Helvetica"/>
                <a:cs typeface="Helvetica"/>
              </a:rPr>
              <a:t> </a:t>
            </a:r>
            <a:r>
              <a:rPr lang="en-GB" sz="1600" b="1" dirty="0" err="1" smtClean="0">
                <a:solidFill>
                  <a:srgbClr val="635550"/>
                </a:solidFill>
                <a:latin typeface="Helvetica"/>
                <a:cs typeface="Helvetica"/>
              </a:rPr>
              <a:t>trasversali</a:t>
            </a:r>
            <a:endParaRPr lang="en-GB" sz="1600" b="1" dirty="0">
              <a:solidFill>
                <a:srgbClr val="635550"/>
              </a:solidFill>
              <a:latin typeface="Helvetica"/>
              <a:cs typeface="Helvetica"/>
            </a:endParaRPr>
          </a:p>
          <a:p>
            <a:pPr algn="ctr"/>
            <a:endParaRPr lang="en-GB" sz="1600" dirty="0">
              <a:solidFill>
                <a:srgbClr val="635550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rgbClr val="635550"/>
                </a:solidFill>
                <a:latin typeface="Helvetica"/>
                <a:cs typeface="Helvetica"/>
              </a:rPr>
              <a:t>Soil </a:t>
            </a:r>
            <a:r>
              <a:rPr lang="en-GB" sz="1600" dirty="0" smtClean="0">
                <a:solidFill>
                  <a:srgbClr val="635550"/>
                </a:solidFill>
                <a:latin typeface="Helvetica"/>
                <a:cs typeface="Helvetica"/>
              </a:rPr>
              <a:t>sustainability</a:t>
            </a:r>
          </a:p>
          <a:p>
            <a:pPr marL="285750" indent="-285750">
              <a:buFont typeface="Arial"/>
              <a:buChar char="•"/>
            </a:pPr>
            <a:endParaRPr lang="en-GB" sz="1600" dirty="0">
              <a:solidFill>
                <a:srgbClr val="635550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GB" sz="1600" dirty="0">
              <a:solidFill>
                <a:srgbClr val="635550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rgbClr val="635550"/>
                </a:solidFill>
                <a:latin typeface="Helvetica"/>
                <a:cs typeface="Helvetica"/>
              </a:rPr>
              <a:t>Food security</a:t>
            </a:r>
          </a:p>
          <a:p>
            <a:pPr marL="285750" indent="-285750">
              <a:buFont typeface="Arial"/>
              <a:buChar char="•"/>
            </a:pPr>
            <a:endParaRPr lang="en-GB" sz="1600" dirty="0">
              <a:solidFill>
                <a:srgbClr val="635550"/>
              </a:solidFill>
              <a:latin typeface="Helvetica"/>
              <a:cs typeface="Helvetica"/>
            </a:endParaRPr>
          </a:p>
          <a:p>
            <a:pPr algn="ctr"/>
            <a:endParaRPr lang="en-GB" sz="1600" b="1" dirty="0" smtClean="0">
              <a:solidFill>
                <a:srgbClr val="635550"/>
              </a:solidFill>
              <a:latin typeface="Helvetica"/>
              <a:cs typeface="Helvetica"/>
            </a:endParaRPr>
          </a:p>
          <a:p>
            <a:pPr algn="ctr"/>
            <a:r>
              <a:rPr lang="en-GB" sz="1600" b="1" dirty="0" err="1" smtClean="0">
                <a:solidFill>
                  <a:srgbClr val="635550"/>
                </a:solidFill>
                <a:latin typeface="Helvetica"/>
                <a:cs typeface="Helvetica"/>
              </a:rPr>
              <a:t>Tecnologie</a:t>
            </a:r>
            <a:r>
              <a:rPr lang="en-GB" sz="1600" b="1" dirty="0" smtClean="0">
                <a:solidFill>
                  <a:srgbClr val="635550"/>
                </a:solidFill>
                <a:latin typeface="Helvetica"/>
                <a:cs typeface="Helvetica"/>
              </a:rPr>
              <a:t> ed </a:t>
            </a:r>
            <a:r>
              <a:rPr lang="en-GB" sz="1600" b="1" dirty="0" err="1" smtClean="0">
                <a:solidFill>
                  <a:srgbClr val="635550"/>
                </a:solidFill>
                <a:latin typeface="Helvetica"/>
                <a:cs typeface="Helvetica"/>
              </a:rPr>
              <a:t>approcci</a:t>
            </a:r>
            <a:r>
              <a:rPr lang="en-GB" sz="1600" b="1" dirty="0" smtClean="0">
                <a:solidFill>
                  <a:srgbClr val="635550"/>
                </a:solidFill>
                <a:latin typeface="Helvetica"/>
                <a:cs typeface="Helvetica"/>
              </a:rPr>
              <a:t> </a:t>
            </a:r>
            <a:r>
              <a:rPr lang="en-GB" sz="1600" b="1" dirty="0" err="1" smtClean="0">
                <a:solidFill>
                  <a:srgbClr val="635550"/>
                </a:solidFill>
                <a:latin typeface="Helvetica"/>
                <a:cs typeface="Helvetica"/>
              </a:rPr>
              <a:t>trasversali</a:t>
            </a:r>
            <a:endParaRPr lang="en-GB" sz="1600" b="1" dirty="0" smtClean="0">
              <a:solidFill>
                <a:srgbClr val="635550"/>
              </a:solidFill>
              <a:latin typeface="Helvetica"/>
              <a:cs typeface="Helvetica"/>
            </a:endParaRPr>
          </a:p>
          <a:p>
            <a:pPr algn="ctr"/>
            <a:endParaRPr lang="en-GB" sz="1600" b="1" dirty="0">
              <a:solidFill>
                <a:srgbClr val="635550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it-IT" sz="1600" dirty="0">
              <a:solidFill>
                <a:srgbClr val="635550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rgbClr val="635550"/>
                </a:solidFill>
                <a:latin typeface="Helvetica"/>
                <a:cs typeface="Helvetica"/>
              </a:rPr>
              <a:t>Socio-economic research and stakeholders involvement</a:t>
            </a:r>
          </a:p>
          <a:p>
            <a:pPr marL="285750" indent="-285750">
              <a:buFont typeface="Arial"/>
              <a:buChar char="•"/>
            </a:pPr>
            <a:endParaRPr lang="en-GB" sz="1600" dirty="0">
              <a:solidFill>
                <a:srgbClr val="635550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rgbClr val="635550"/>
                </a:solidFill>
                <a:latin typeface="Helvetica"/>
                <a:cs typeface="Helvetica"/>
              </a:rPr>
              <a:t>Digital revolution</a:t>
            </a:r>
          </a:p>
          <a:p>
            <a:pPr marL="285750" indent="-285750">
              <a:buFont typeface="Arial"/>
              <a:buChar char="•"/>
            </a:pPr>
            <a:endParaRPr lang="it-IT" sz="1600" dirty="0">
              <a:solidFill>
                <a:srgbClr val="635550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rgbClr val="635550"/>
                </a:solidFill>
                <a:latin typeface="Helvetica"/>
                <a:cs typeface="Helvetica"/>
              </a:rPr>
              <a:t>Capacity building </a:t>
            </a:r>
            <a:endParaRPr lang="it-IT" sz="1600" dirty="0">
              <a:solidFill>
                <a:srgbClr val="635550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it-IT" sz="1600" dirty="0">
              <a:latin typeface="Helvetica" panose="020B0604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809" y="1863398"/>
            <a:ext cx="546100" cy="5461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809" y="2569929"/>
            <a:ext cx="546100" cy="5461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809" y="4470607"/>
            <a:ext cx="546100" cy="5461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2384" y="4011631"/>
            <a:ext cx="546100" cy="5461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4809" y="5080132"/>
            <a:ext cx="546100" cy="5461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390687" y="311416"/>
            <a:ext cx="898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635550"/>
                </a:solidFill>
                <a:latin typeface="Helvetica"/>
                <a:cs typeface="Helvetica"/>
              </a:rPr>
              <a:t>Temi ed attività trasversali</a:t>
            </a:r>
            <a:endParaRPr lang="it-IT" sz="2000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9835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71463" y="1413063"/>
            <a:ext cx="8586788" cy="4185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-285750">
              <a:buFont typeface="Arial"/>
              <a:buChar char="•"/>
            </a:pPr>
            <a:r>
              <a:rPr lang="it-IT" sz="1600" dirty="0" smtClean="0">
                <a:solidFill>
                  <a:srgbClr val="635550"/>
                </a:solidFill>
                <a:latin typeface="Helvetica"/>
                <a:cs typeface="Helvetica"/>
              </a:rPr>
              <a:t>JPI FACCE</a:t>
            </a:r>
          </a:p>
          <a:p>
            <a:pPr indent="-285750">
              <a:buFont typeface="Arial"/>
              <a:buChar char="•"/>
            </a:pPr>
            <a:r>
              <a:rPr lang="it-IT" sz="1600" dirty="0" smtClean="0">
                <a:solidFill>
                  <a:srgbClr val="635550"/>
                </a:solidFill>
                <a:latin typeface="Helvetica"/>
                <a:cs typeface="Helvetica"/>
              </a:rPr>
              <a:t>JPI WATER</a:t>
            </a:r>
          </a:p>
          <a:p>
            <a:pPr indent="-285750">
              <a:buFont typeface="Arial"/>
              <a:buChar char="•"/>
            </a:pPr>
            <a:r>
              <a:rPr lang="it-IT" sz="1600" dirty="0" smtClean="0">
                <a:solidFill>
                  <a:srgbClr val="635550"/>
                </a:solidFill>
                <a:latin typeface="Helvetica"/>
                <a:cs typeface="Helvetica"/>
              </a:rPr>
              <a:t>JPI HDHL </a:t>
            </a:r>
          </a:p>
          <a:p>
            <a:pPr indent="-285750">
              <a:buFont typeface="Arial"/>
              <a:buChar char="•"/>
            </a:pPr>
            <a:r>
              <a:rPr lang="it-IT" sz="1600" dirty="0" smtClean="0">
                <a:solidFill>
                  <a:srgbClr val="635550"/>
                </a:solidFill>
                <a:latin typeface="Helvetica"/>
                <a:cs typeface="Helvetica"/>
              </a:rPr>
              <a:t>ERANET MED</a:t>
            </a:r>
          </a:p>
          <a:p>
            <a:pPr indent="-285750">
              <a:buFont typeface="Arial"/>
              <a:buChar char="•"/>
            </a:pPr>
            <a:r>
              <a:rPr lang="it-IT" sz="1600" dirty="0" smtClean="0">
                <a:solidFill>
                  <a:srgbClr val="635550"/>
                </a:solidFill>
                <a:latin typeface="Helvetica"/>
                <a:cs typeface="Helvetica"/>
              </a:rPr>
              <a:t>ARIMNet</a:t>
            </a:r>
          </a:p>
          <a:p>
            <a:pPr indent="-285750">
              <a:buFont typeface="Arial"/>
              <a:buChar char="•"/>
            </a:pPr>
            <a:r>
              <a:rPr lang="it-IT" sz="1600" dirty="0" smtClean="0">
                <a:solidFill>
                  <a:srgbClr val="635550"/>
                </a:solidFill>
                <a:latin typeface="Helvetica"/>
                <a:cs typeface="Helvetica"/>
              </a:rPr>
              <a:t>BlueMed</a:t>
            </a:r>
          </a:p>
          <a:p>
            <a:pPr indent="-285750">
              <a:buFont typeface="Arial"/>
              <a:buChar char="•"/>
            </a:pPr>
            <a:r>
              <a:rPr lang="it-IT" sz="1600" dirty="0" smtClean="0">
                <a:solidFill>
                  <a:srgbClr val="635550"/>
                </a:solidFill>
                <a:latin typeface="Helvetica"/>
                <a:cs typeface="Helvetica"/>
              </a:rPr>
              <a:t>ENPI CBC Med</a:t>
            </a:r>
          </a:p>
          <a:p>
            <a:pPr indent="-285750">
              <a:buFont typeface="Arial"/>
              <a:buChar char="•"/>
            </a:pPr>
            <a:r>
              <a:rPr lang="it-IT" sz="1600" dirty="0" smtClean="0">
                <a:solidFill>
                  <a:srgbClr val="635550"/>
                </a:solidFill>
                <a:latin typeface="Helvetica"/>
                <a:cs typeface="Helvetica"/>
              </a:rPr>
              <a:t>EIT Food Knowledge Innovation Community</a:t>
            </a:r>
          </a:p>
          <a:p>
            <a:pPr indent="-285750">
              <a:buFont typeface="Arial"/>
              <a:buChar char="•"/>
            </a:pPr>
            <a:endParaRPr lang="it-IT" sz="1600" dirty="0" smtClean="0">
              <a:solidFill>
                <a:srgbClr val="635550"/>
              </a:solidFill>
              <a:latin typeface="Helvetica"/>
              <a:cs typeface="Helvetica"/>
            </a:endParaRPr>
          </a:p>
          <a:p>
            <a:pPr indent="-285750">
              <a:buFont typeface="Arial"/>
              <a:buChar char="•"/>
            </a:pPr>
            <a:r>
              <a:rPr lang="it-IT" sz="1600" dirty="0" smtClean="0">
                <a:solidFill>
                  <a:srgbClr val="635550"/>
                </a:solidFill>
                <a:latin typeface="Helvetica"/>
                <a:cs typeface="Helvetica"/>
              </a:rPr>
              <a:t>EIP Water</a:t>
            </a:r>
          </a:p>
          <a:p>
            <a:pPr indent="-285750">
              <a:buFont typeface="Arial"/>
              <a:buChar char="•"/>
            </a:pPr>
            <a:r>
              <a:rPr lang="it-IT" sz="1600" dirty="0" smtClean="0">
                <a:solidFill>
                  <a:srgbClr val="635550"/>
                </a:solidFill>
                <a:latin typeface="Helvetica"/>
                <a:cs typeface="Helvetica"/>
              </a:rPr>
              <a:t>EIP Agricultural Productivity and Sustainability</a:t>
            </a:r>
          </a:p>
          <a:p>
            <a:pPr indent="-285750">
              <a:buFont typeface="Arial"/>
              <a:buChar char="•"/>
            </a:pPr>
            <a:endParaRPr lang="it-IT" sz="1600" dirty="0" smtClean="0">
              <a:solidFill>
                <a:srgbClr val="635550"/>
              </a:solidFill>
              <a:latin typeface="Helvetica"/>
              <a:cs typeface="Helvetica"/>
            </a:endParaRPr>
          </a:p>
          <a:p>
            <a:pPr>
              <a:spcAft>
                <a:spcPts val="1200"/>
              </a:spcAft>
            </a:pPr>
            <a:r>
              <a:rPr lang="it-IT" sz="1600" dirty="0" smtClean="0">
                <a:solidFill>
                  <a:srgbClr val="635550"/>
                </a:solidFill>
                <a:latin typeface="Helvetica"/>
                <a:cs typeface="Helvetica"/>
              </a:rPr>
              <a:t>PRIMA andrà ad integrare, focalizzandosi sull’area Mediterranea, altre azioni Europee: </a:t>
            </a:r>
          </a:p>
          <a:p>
            <a:pPr indent="-285750">
              <a:buFont typeface="Arial"/>
              <a:buChar char="•"/>
            </a:pPr>
            <a:r>
              <a:rPr lang="it-IT" sz="1600" dirty="0" smtClean="0">
                <a:solidFill>
                  <a:srgbClr val="635550"/>
                </a:solidFill>
                <a:latin typeface="Helvetica"/>
                <a:cs typeface="Helvetica"/>
              </a:rPr>
              <a:t>The European Neighborhood Partnership for Agricultural Development (ENPARD) </a:t>
            </a:r>
          </a:p>
          <a:p>
            <a:pPr indent="-285750">
              <a:buFont typeface="Arial"/>
              <a:buChar char="•"/>
            </a:pPr>
            <a:r>
              <a:rPr lang="it-IT" sz="1600" dirty="0" smtClean="0">
                <a:solidFill>
                  <a:srgbClr val="635550"/>
                </a:solidFill>
                <a:latin typeface="Helvetica"/>
                <a:cs typeface="Helvetica"/>
              </a:rPr>
              <a:t>The Sustainable Water Integrated Management Program (SWIM)    </a:t>
            </a:r>
          </a:p>
          <a:p>
            <a:pPr indent="-285750">
              <a:buFont typeface="Arial"/>
              <a:buChar char="•"/>
            </a:pPr>
            <a:r>
              <a:rPr lang="it-IT" sz="1600" dirty="0" smtClean="0">
                <a:solidFill>
                  <a:srgbClr val="635550"/>
                </a:solidFill>
                <a:latin typeface="Helvetica"/>
                <a:cs typeface="Helvetica"/>
              </a:rPr>
              <a:t>The Mediterranean component of the EU Water Initiative (MED EUWI) </a:t>
            </a:r>
            <a:endParaRPr lang="it-IT" sz="1600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390687" y="311416"/>
            <a:ext cx="898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635550"/>
                </a:solidFill>
                <a:latin typeface="Helvetica"/>
                <a:cs typeface="Helvetica"/>
              </a:rPr>
              <a:t>Sinergie e </a:t>
            </a:r>
            <a:r>
              <a:rPr lang="it-IT" sz="2000" b="1" dirty="0" smtClean="0">
                <a:solidFill>
                  <a:srgbClr val="635550"/>
                </a:solidFill>
                <a:latin typeface="Helvetica"/>
                <a:cs typeface="Helvetica"/>
              </a:rPr>
              <a:t>Complementarietà</a:t>
            </a:r>
            <a:endParaRPr lang="it-IT" sz="2000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036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1405608" y="454293"/>
            <a:ext cx="7222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635550"/>
                </a:solidFill>
                <a:latin typeface="Helvetica"/>
                <a:cs typeface="Helvetica"/>
              </a:rPr>
              <a:t>Impatti</a:t>
            </a:r>
            <a:endParaRPr lang="it-IT" sz="2000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2900" y="1184690"/>
            <a:ext cx="8458200" cy="4278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635550"/>
                </a:solidFill>
                <a:latin typeface="Helvetica"/>
                <a:cs typeface="Helvetica"/>
              </a:rPr>
              <a:t>Impatti diretti</a:t>
            </a:r>
          </a:p>
          <a:p>
            <a:endParaRPr lang="it-IT" sz="1600" dirty="0" smtClean="0">
              <a:solidFill>
                <a:srgbClr val="635550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it-IT" sz="1600" dirty="0" smtClean="0">
                <a:solidFill>
                  <a:srgbClr val="635550"/>
                </a:solidFill>
                <a:latin typeface="Helvetica"/>
                <a:cs typeface="Helvetica"/>
              </a:rPr>
              <a:t>Impatti diretti di natura economica</a:t>
            </a:r>
          </a:p>
          <a:p>
            <a:endParaRPr lang="it-IT" sz="1600" dirty="0" smtClean="0">
              <a:solidFill>
                <a:srgbClr val="635550"/>
              </a:solidFill>
              <a:latin typeface="Helvetica"/>
              <a:cs typeface="Helvetica"/>
            </a:endParaRPr>
          </a:p>
          <a:p>
            <a:pPr algn="ctr"/>
            <a:r>
              <a:rPr lang="it-IT" sz="1600" b="1" dirty="0" smtClean="0">
                <a:solidFill>
                  <a:srgbClr val="635550"/>
                </a:solidFill>
                <a:latin typeface="Helvetica"/>
                <a:cs typeface="Helvetica"/>
              </a:rPr>
              <a:t>Impatti indiretti </a:t>
            </a:r>
          </a:p>
          <a:p>
            <a:endParaRPr lang="it-IT" sz="1600" dirty="0" smtClean="0">
              <a:solidFill>
                <a:srgbClr val="635550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it-IT" sz="1600" dirty="0" smtClean="0">
                <a:solidFill>
                  <a:srgbClr val="635550"/>
                </a:solidFill>
                <a:latin typeface="Helvetica"/>
                <a:cs typeface="Helvetica"/>
              </a:rPr>
              <a:t>Impatti indiretti di natura economica</a:t>
            </a:r>
          </a:p>
          <a:p>
            <a:pPr marL="285750" indent="-285750">
              <a:buFont typeface="Arial"/>
              <a:buChar char="•"/>
            </a:pPr>
            <a:r>
              <a:rPr lang="it-IT" sz="1600" dirty="0" smtClean="0">
                <a:solidFill>
                  <a:srgbClr val="635550"/>
                </a:solidFill>
                <a:latin typeface="Helvetica"/>
                <a:cs typeface="Helvetica"/>
              </a:rPr>
              <a:t>Impatti indiretti di natura sociale</a:t>
            </a:r>
          </a:p>
          <a:p>
            <a:pPr marL="285750" indent="-285750">
              <a:buFont typeface="Arial"/>
              <a:buChar char="•"/>
            </a:pPr>
            <a:r>
              <a:rPr lang="it-IT" sz="1600" dirty="0" smtClean="0">
                <a:solidFill>
                  <a:srgbClr val="635550"/>
                </a:solidFill>
                <a:latin typeface="Helvetica"/>
                <a:cs typeface="Helvetica"/>
              </a:rPr>
              <a:t>Impatti indiretti di natura ambientale</a:t>
            </a:r>
          </a:p>
          <a:p>
            <a:r>
              <a:rPr lang="it-IT" sz="1600" dirty="0" smtClean="0">
                <a:solidFill>
                  <a:srgbClr val="635550"/>
                </a:solidFill>
                <a:latin typeface="Helvetica"/>
                <a:cs typeface="Helvetica"/>
              </a:rPr>
              <a:t> </a:t>
            </a:r>
          </a:p>
          <a:p>
            <a:pPr algn="ctr"/>
            <a:r>
              <a:rPr lang="it-IT" sz="1600" dirty="0" smtClean="0">
                <a:solidFill>
                  <a:srgbClr val="635550"/>
                </a:solidFill>
                <a:latin typeface="Helvetica"/>
                <a:cs typeface="Helvetica"/>
              </a:rPr>
              <a:t>Key Performance Indicators (KPIs) per determinare e monitorare le performance dell’iniziativa basati su</a:t>
            </a:r>
          </a:p>
          <a:p>
            <a:pPr algn="ctr"/>
            <a:endParaRPr lang="it-IT" sz="1600" dirty="0" smtClean="0">
              <a:solidFill>
                <a:srgbClr val="635550"/>
              </a:solidFill>
              <a:latin typeface="Helvetica"/>
              <a:cs typeface="Helvetica"/>
            </a:endParaRPr>
          </a:p>
          <a:p>
            <a:pPr algn="ctr"/>
            <a:r>
              <a:rPr lang="it-IT" sz="1600" dirty="0" smtClean="0">
                <a:solidFill>
                  <a:srgbClr val="635550"/>
                </a:solidFill>
                <a:latin typeface="Helvetica"/>
                <a:cs typeface="Helvetica"/>
              </a:rPr>
              <a:t>Agenda 2030 per lo Sviluppo Sostenibile/</a:t>
            </a:r>
          </a:p>
          <a:p>
            <a:pPr algn="ctr"/>
            <a:r>
              <a:rPr lang="it-IT" sz="1600" dirty="0" smtClean="0">
                <a:solidFill>
                  <a:srgbClr val="635550"/>
                </a:solidFill>
                <a:latin typeface="Helvetica"/>
                <a:cs typeface="Helvetica"/>
              </a:rPr>
              <a:t>Framework dei Sustainable Development Goals (SDGs) </a:t>
            </a:r>
          </a:p>
          <a:p>
            <a:endParaRPr lang="it-IT" sz="1600" dirty="0" smtClean="0">
              <a:latin typeface="Helvetica" panose="020B0604020202020204" pitchFamily="34" charset="0"/>
            </a:endParaRPr>
          </a:p>
          <a:p>
            <a:endParaRPr lang="it-IT" sz="1600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728663" y="1601347"/>
            <a:ext cx="78997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PRIMA: Stato dell’Arte del Processo </a:t>
            </a:r>
            <a:r>
              <a:rPr lang="it-IT" sz="18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inter-istituzionale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Strategic Research and Innovation Agenda (SRIA)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Work Plan 2018</a:t>
            </a:r>
            <a:endParaRPr lang="it-IT" sz="1800" dirty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90687" y="311416"/>
            <a:ext cx="898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635550"/>
                </a:solidFill>
                <a:latin typeface="Helvetica"/>
                <a:cs typeface="Helvetica"/>
              </a:rPr>
              <a:t>Agenda</a:t>
            </a:r>
            <a:endParaRPr lang="it-IT" sz="2000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843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214313" y="2540065"/>
            <a:ext cx="871537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it-IT" sz="3200" b="1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Work Plan 2018</a:t>
            </a:r>
            <a:endParaRPr lang="it-IT" sz="3200" b="1" dirty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  <a:p>
            <a:pPr marL="285750" indent="-28575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  <a:p>
            <a:pPr marL="285750" indent="-28575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04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142875" y="2999474"/>
            <a:ext cx="8858250" cy="219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fontAlgn="b">
              <a:lnSpc>
                <a:spcPct val="150000"/>
              </a:lnSpc>
              <a:spcAft>
                <a:spcPts val="1800"/>
              </a:spcAft>
            </a:pPr>
            <a:r>
              <a:rPr lang="en-US" sz="1600" b="1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Topic 1.1 </a:t>
            </a:r>
            <a:r>
              <a:rPr lang="en-US" sz="16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Water </a:t>
            </a:r>
            <a:r>
              <a:rPr lang="en-US" sz="1600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resources availability and quality within catchments and aquifers</a:t>
            </a:r>
            <a:endParaRPr lang="it-IT" sz="1600" dirty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  <a:p>
            <a:pPr algn="just" fontAlgn="b">
              <a:lnSpc>
                <a:spcPct val="150000"/>
              </a:lnSpc>
              <a:spcAft>
                <a:spcPts val="1800"/>
              </a:spcAft>
            </a:pPr>
            <a:r>
              <a:rPr lang="fr-FR" sz="1600" b="1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Topic 1.2 </a:t>
            </a:r>
            <a:r>
              <a:rPr lang="fr-FR" sz="16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Sustainable</a:t>
            </a:r>
            <a:r>
              <a:rPr lang="fr-FR" sz="1600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, integrated water management</a:t>
            </a:r>
            <a:endParaRPr lang="it-IT" sz="1600" dirty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  <a:p>
            <a:pPr algn="just" fontAlgn="b">
              <a:lnSpc>
                <a:spcPct val="150000"/>
              </a:lnSpc>
              <a:spcAft>
                <a:spcPts val="1800"/>
              </a:spcAft>
            </a:pPr>
            <a:r>
              <a:rPr lang="fr-FR" sz="1600" b="1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Topic 1.3 </a:t>
            </a:r>
            <a:r>
              <a:rPr lang="fr-FR" sz="16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Irrigation </a:t>
            </a:r>
            <a:r>
              <a:rPr lang="fr-FR" sz="1600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technologies and </a:t>
            </a:r>
            <a:r>
              <a:rPr lang="fr-FR" sz="16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practices</a:t>
            </a:r>
            <a:endParaRPr lang="it-IT" sz="1600" dirty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  <a:p>
            <a:pPr algn="just" fontAlgn="b">
              <a:lnSpc>
                <a:spcPct val="150000"/>
              </a:lnSpc>
              <a:spcAft>
                <a:spcPts val="1800"/>
              </a:spcAft>
            </a:pPr>
            <a:r>
              <a:rPr lang="en-US" sz="1600" b="1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Topic 1.4 </a:t>
            </a:r>
            <a:r>
              <a:rPr lang="en-US" sz="16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Water </a:t>
            </a:r>
            <a:r>
              <a:rPr lang="en-US" sz="1600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reuse and water desalination for agricultural and food </a:t>
            </a:r>
            <a:r>
              <a:rPr lang="en-US" sz="16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production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" y="1623998"/>
            <a:ext cx="8848725" cy="138112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390687" y="311416"/>
            <a:ext cx="898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635550"/>
                </a:solidFill>
                <a:latin typeface="Helvetica"/>
                <a:cs typeface="Helvetica"/>
              </a:rPr>
              <a:t>Topics del Work Plan: Area Tematica </a:t>
            </a:r>
            <a:r>
              <a:rPr lang="it-IT" sz="2000" b="1" dirty="0" smtClean="0">
                <a:solidFill>
                  <a:srgbClr val="635550"/>
                </a:solidFill>
                <a:latin typeface="Helvetica"/>
                <a:cs typeface="Helvetica"/>
              </a:rPr>
              <a:t>1</a:t>
            </a:r>
            <a:endParaRPr lang="it-IT" sz="2000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95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142875" y="2999470"/>
            <a:ext cx="885825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fontAlgn="ctr">
              <a:lnSpc>
                <a:spcPct val="150000"/>
              </a:lnSpc>
              <a:spcAft>
                <a:spcPts val="1800"/>
              </a:spcAft>
            </a:pPr>
            <a:r>
              <a:rPr lang="en-US" sz="1600" b="1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Topic 2.1 </a:t>
            </a:r>
            <a:r>
              <a:rPr lang="en-US" sz="16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Adaptation </a:t>
            </a:r>
            <a:r>
              <a:rPr lang="en-US" sz="1600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of agriculture to climate change</a:t>
            </a:r>
            <a:endParaRPr lang="it-IT" sz="1600" dirty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  <a:p>
            <a:pPr algn="just" fontAlgn="ctr">
              <a:lnSpc>
                <a:spcPct val="150000"/>
              </a:lnSpc>
              <a:spcAft>
                <a:spcPts val="1800"/>
              </a:spcAft>
            </a:pPr>
            <a:r>
              <a:rPr lang="fr-FR" sz="1600" b="1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Topic 2.2 </a:t>
            </a:r>
            <a:r>
              <a:rPr lang="fr-FR" sz="16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Sustainable </a:t>
            </a:r>
            <a:r>
              <a:rPr lang="fr-FR" sz="1600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productive ecosystems</a:t>
            </a:r>
            <a:endParaRPr lang="it-IT" sz="1600" dirty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  <a:p>
            <a:pPr algn="just" fontAlgn="ctr">
              <a:lnSpc>
                <a:spcPct val="150000"/>
              </a:lnSpc>
              <a:spcAft>
                <a:spcPts val="1800"/>
              </a:spcAft>
            </a:pPr>
            <a:r>
              <a:rPr lang="en-US" sz="1600" b="1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Topic 2.3 </a:t>
            </a:r>
            <a:r>
              <a:rPr lang="en-US" sz="16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Preventing </a:t>
            </a:r>
            <a:r>
              <a:rPr lang="en-US" sz="1600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emergence of animal and plant diseases </a:t>
            </a:r>
            <a:endParaRPr lang="en-US" sz="1600" dirty="0" smtClean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  <a:p>
            <a:pPr algn="just" fontAlgn="ctr">
              <a:lnSpc>
                <a:spcPct val="150000"/>
              </a:lnSpc>
              <a:spcAft>
                <a:spcPts val="1800"/>
              </a:spcAft>
            </a:pPr>
            <a:r>
              <a:rPr lang="en-US" sz="1600" b="1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Topic 2.4 </a:t>
            </a:r>
            <a:r>
              <a:rPr lang="en-US" sz="1600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Developing farming systems able to generate income, to create employment and to contribute to a balanced territorial </a:t>
            </a:r>
            <a:r>
              <a:rPr lang="en-US" sz="16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development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" y="1662104"/>
            <a:ext cx="8848725" cy="136207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390687" y="311416"/>
            <a:ext cx="898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635550"/>
                </a:solidFill>
                <a:latin typeface="Helvetica"/>
                <a:cs typeface="Helvetica"/>
              </a:rPr>
              <a:t>Topics del Work Plan: Area Tematica 2</a:t>
            </a:r>
          </a:p>
        </p:txBody>
      </p:sp>
    </p:spTree>
    <p:extLst>
      <p:ext uri="{BB962C8B-B14F-4D97-AF65-F5344CB8AC3E}">
        <p14:creationId xmlns:p14="http://schemas.microsoft.com/office/powerpoint/2010/main" val="97119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142875" y="2885177"/>
            <a:ext cx="8858250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fontAlgn="ctr">
              <a:lnSpc>
                <a:spcPct val="150000"/>
              </a:lnSpc>
              <a:spcAft>
                <a:spcPts val="1800"/>
              </a:spcAft>
            </a:pPr>
            <a:r>
              <a:rPr lang="en-US" sz="1600" b="1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Topic 3.1 </a:t>
            </a:r>
            <a:r>
              <a:rPr lang="en-US" sz="1600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Valorising food products from traditional Mediterranean </a:t>
            </a:r>
            <a:r>
              <a:rPr lang="en-US" sz="16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diet</a:t>
            </a:r>
            <a:endParaRPr lang="it-IT" sz="1600" dirty="0" smtClean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  <a:p>
            <a:pPr algn="just" fontAlgn="ctr">
              <a:lnSpc>
                <a:spcPct val="150000"/>
              </a:lnSpc>
              <a:spcAft>
                <a:spcPts val="1800"/>
              </a:spcAft>
            </a:pPr>
            <a:r>
              <a:rPr lang="en-US" sz="1600" b="1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Topic 3.2 </a:t>
            </a:r>
            <a:r>
              <a:rPr lang="en-US" sz="16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Food Safety  in local food chains</a:t>
            </a:r>
            <a:endParaRPr lang="it-IT" sz="1600" dirty="0" smtClean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  <a:p>
            <a:pPr algn="just" fontAlgn="ctr">
              <a:lnSpc>
                <a:spcPct val="150000"/>
              </a:lnSpc>
              <a:spcAft>
                <a:spcPts val="1800"/>
              </a:spcAft>
            </a:pPr>
            <a:r>
              <a:rPr lang="en-US" sz="1600" b="1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Topic 3.3 </a:t>
            </a:r>
            <a:r>
              <a:rPr lang="en-US" sz="16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Implementation </a:t>
            </a:r>
            <a:r>
              <a:rPr lang="en-US" sz="1600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of innovation in the Agri-food chain, promoting higher quality, sustainability </a:t>
            </a:r>
            <a:r>
              <a:rPr lang="en-US" sz="16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and competitiveness</a:t>
            </a:r>
            <a:r>
              <a:rPr lang="en-US" sz="1600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, with particular reference to </a:t>
            </a:r>
            <a:r>
              <a:rPr lang="en-US" sz="16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smallholders</a:t>
            </a:r>
          </a:p>
          <a:p>
            <a:pPr algn="just" fontAlgn="ctr">
              <a:lnSpc>
                <a:spcPct val="150000"/>
              </a:lnSpc>
              <a:spcAft>
                <a:spcPts val="1800"/>
              </a:spcAft>
            </a:pPr>
            <a:r>
              <a:rPr lang="en-US" sz="1600" b="1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Topic 3.4 </a:t>
            </a:r>
            <a:r>
              <a:rPr lang="en-US" sz="16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Implications of dietary shifts and sustainable diets for the Med populations and food industry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" y="1538279"/>
            <a:ext cx="8810625" cy="138112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390687" y="311416"/>
            <a:ext cx="898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635550"/>
                </a:solidFill>
                <a:latin typeface="Helvetica"/>
                <a:cs typeface="Helvetica"/>
              </a:rPr>
              <a:t>Topics del Work Plan: Area Tematica </a:t>
            </a:r>
            <a:r>
              <a:rPr lang="it-IT" sz="2000" b="1" dirty="0" smtClean="0">
                <a:solidFill>
                  <a:srgbClr val="635550"/>
                </a:solidFill>
                <a:latin typeface="Helvetica"/>
                <a:cs typeface="Helvetica"/>
              </a:rPr>
              <a:t>3</a:t>
            </a:r>
            <a:endParaRPr lang="it-IT" sz="2000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215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142875" y="1699300"/>
            <a:ext cx="8686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  <a:p>
            <a:pPr marL="357187" algn="just">
              <a:spcAft>
                <a:spcPts val="3000"/>
              </a:spcAft>
            </a:pPr>
            <a:r>
              <a:rPr lang="it-IT" sz="1800" b="1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Sezione 1</a:t>
            </a:r>
            <a:r>
              <a:rPr lang="it-IT" sz="18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 - Calls transnazionali gestite e finanziate in modo centralizzato dalla PRIMA Implementation Structure (con il contributo dell’UE)</a:t>
            </a:r>
          </a:p>
          <a:p>
            <a:pPr marL="357187" algn="just">
              <a:spcAft>
                <a:spcPts val="3000"/>
              </a:spcAft>
            </a:pPr>
            <a:r>
              <a:rPr lang="it-IT" sz="1800" b="1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Sezione 2</a:t>
            </a:r>
            <a:r>
              <a:rPr lang="it-IT" sz="18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 - Calls transnazionali gestite dalla PRIMA Implementation Structure e finanziate dagli Stati Partecipanti a livello nazionale  </a:t>
            </a:r>
          </a:p>
          <a:p>
            <a:pPr marL="357187" algn="just">
              <a:spcAft>
                <a:spcPts val="1200"/>
              </a:spcAft>
            </a:pPr>
            <a:r>
              <a:rPr lang="it-IT" sz="1800" b="1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Sezione 3 </a:t>
            </a:r>
            <a:r>
              <a:rPr lang="it-IT" sz="18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- Attività degli Stati Partecipanti gestite e finanziate a livello nazionale</a:t>
            </a:r>
            <a:endParaRPr lang="it-IT" sz="1800" dirty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90687" y="311416"/>
            <a:ext cx="898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635550"/>
                </a:solidFill>
                <a:latin typeface="Helvetica"/>
                <a:cs typeface="Helvetica"/>
              </a:rPr>
              <a:t>Struttura del Work Plan</a:t>
            </a:r>
            <a:endParaRPr lang="it-IT" sz="2000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584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142875" y="1924249"/>
            <a:ext cx="8529638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Azioni </a:t>
            </a:r>
            <a:r>
              <a:rPr lang="it-IT" sz="1800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indirette finanziate dalla PRIMA Implementation Structure, principalmente sotto forma di grants che seguiranno delle calls for proposals transnazionali, aperte e basate su procedure competitive organizzate dalla PRIMA Implementation </a:t>
            </a:r>
            <a:r>
              <a:rPr lang="it-IT" sz="18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Structure, nello specifico: </a:t>
            </a:r>
            <a:endParaRPr lang="it-IT" sz="1800" dirty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  <a:p>
            <a:pPr marL="542925" indent="-27146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Research and Innovation Actions (RIA) e Innovation Actions (IA)</a:t>
            </a:r>
          </a:p>
          <a:p>
            <a:pPr marL="542925" indent="-27146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Coordination and Support Actions (CSA), focalizzate sulla disseminazione di PRIMA al fine di promuoverla e massimizzarne gli effetti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3363" y="311416"/>
            <a:ext cx="8982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635550"/>
                </a:solidFill>
                <a:latin typeface="Helvetica"/>
                <a:cs typeface="Helvetica"/>
              </a:rPr>
              <a:t>Sezione 1 - Calls transnazionali gestite e finanziate in modo centralizzato dalla PRIMA Implementation Structure (con il contributo dell’UE</a:t>
            </a:r>
            <a:r>
              <a:rPr lang="it-IT" sz="2000" b="1" dirty="0" smtClean="0">
                <a:solidFill>
                  <a:srgbClr val="635550"/>
                </a:solidFill>
                <a:latin typeface="Helvetica"/>
                <a:cs typeface="Helvetica"/>
              </a:rPr>
              <a:t>)</a:t>
            </a:r>
            <a:endParaRPr lang="it-IT" sz="2000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469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171479" y="2472898"/>
            <a:ext cx="8858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fontAlgn="b"/>
            <a:r>
              <a:rPr lang="en-US" sz="1400" b="1" dirty="0">
                <a:solidFill>
                  <a:srgbClr val="635550"/>
                </a:solidFill>
                <a:latin typeface="Helvetica"/>
                <a:cs typeface="Helvetica"/>
              </a:rPr>
              <a:t>Topic 1.4 </a:t>
            </a:r>
            <a:r>
              <a:rPr lang="en-US" sz="1400" dirty="0">
                <a:solidFill>
                  <a:srgbClr val="635550"/>
                </a:solidFill>
                <a:latin typeface="Helvetica"/>
                <a:cs typeface="Helvetica"/>
              </a:rPr>
              <a:t>Water reuse and water desalination for agricultural and food production</a:t>
            </a:r>
          </a:p>
          <a:p>
            <a:pPr fontAlgn="b"/>
            <a:endParaRPr lang="en-US" sz="1400" dirty="0" smtClean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41" y="1679617"/>
            <a:ext cx="6810347" cy="864716"/>
          </a:xfrm>
          <a:prstGeom prst="rect">
            <a:avLst/>
          </a:prstGeom>
        </p:spPr>
      </p:pic>
      <p:sp>
        <p:nvSpPr>
          <p:cNvPr id="10" name="CasellaDiTesto 1"/>
          <p:cNvSpPr txBox="1">
            <a:spLocks noChangeArrowheads="1"/>
          </p:cNvSpPr>
          <p:nvPr/>
        </p:nvSpPr>
        <p:spPr bwMode="auto">
          <a:xfrm>
            <a:off x="161954" y="3724454"/>
            <a:ext cx="8858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fontAlgn="ctr"/>
            <a:r>
              <a:rPr lang="fr-FR" sz="1400" b="1" dirty="0">
                <a:solidFill>
                  <a:srgbClr val="635550"/>
                </a:solidFill>
                <a:latin typeface="Helvetica"/>
                <a:cs typeface="Helvetica"/>
              </a:rPr>
              <a:t>Topic 2.2 </a:t>
            </a:r>
            <a:r>
              <a:rPr lang="fr-FR" sz="1400" dirty="0">
                <a:solidFill>
                  <a:srgbClr val="635550"/>
                </a:solidFill>
                <a:latin typeface="Helvetica"/>
                <a:cs typeface="Helvetica"/>
              </a:rPr>
              <a:t>Sustainable productive </a:t>
            </a:r>
            <a:r>
              <a:rPr lang="fr-FR" sz="1400" dirty="0" smtClean="0">
                <a:solidFill>
                  <a:srgbClr val="635550"/>
                </a:solidFill>
                <a:latin typeface="Helvetica"/>
                <a:cs typeface="Helvetica"/>
              </a:rPr>
              <a:t>ecosystems</a:t>
            </a:r>
            <a:endParaRPr lang="it-IT" sz="1400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17" y="2875103"/>
            <a:ext cx="6781771" cy="900855"/>
          </a:xfrm>
          <a:prstGeom prst="rect">
            <a:avLst/>
          </a:prstGeom>
        </p:spPr>
      </p:pic>
      <p:sp>
        <p:nvSpPr>
          <p:cNvPr id="12" name="CasellaDiTesto 1"/>
          <p:cNvSpPr txBox="1">
            <a:spLocks noChangeArrowheads="1"/>
          </p:cNvSpPr>
          <p:nvPr/>
        </p:nvSpPr>
        <p:spPr bwMode="auto">
          <a:xfrm>
            <a:off x="219093" y="4968308"/>
            <a:ext cx="67674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fontAlgn="ctr"/>
            <a:r>
              <a:rPr lang="en-US" sz="1400" b="1" dirty="0">
                <a:solidFill>
                  <a:srgbClr val="635550"/>
                </a:solidFill>
                <a:latin typeface="Helvetica"/>
                <a:cs typeface="Helvetica"/>
              </a:rPr>
              <a:t>Topic 3.3 </a:t>
            </a:r>
            <a:r>
              <a:rPr lang="en-US" sz="1400" dirty="0">
                <a:solidFill>
                  <a:srgbClr val="635550"/>
                </a:solidFill>
                <a:latin typeface="Helvetica"/>
                <a:cs typeface="Helvetica"/>
              </a:rPr>
              <a:t>Implementation of innovation in the Agri-food chain, promoting higher quality, sustainability and competitiveness, with particular reference to </a:t>
            </a:r>
            <a:r>
              <a:rPr lang="en-US" sz="1400" dirty="0" smtClean="0">
                <a:solidFill>
                  <a:srgbClr val="635550"/>
                </a:solidFill>
                <a:latin typeface="Helvetica"/>
                <a:cs typeface="Helvetica"/>
              </a:rPr>
              <a:t>smallholders </a:t>
            </a:r>
            <a:endParaRPr lang="en-US" sz="1400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44" y="4084070"/>
            <a:ext cx="6731733" cy="898215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033495" y="1328943"/>
            <a:ext cx="5510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635550"/>
                </a:solidFill>
                <a:latin typeface="Helvetica"/>
                <a:cs typeface="Helvetica"/>
              </a:rPr>
              <a:t>Topics scelti per le Calls della Sezione 1 per il 2018</a:t>
            </a:r>
            <a:endParaRPr lang="it-IT" sz="1600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3363" y="311416"/>
            <a:ext cx="8982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635550"/>
                </a:solidFill>
                <a:latin typeface="Helvetica"/>
                <a:cs typeface="Helvetica"/>
              </a:rPr>
              <a:t>Sezione 1 - Calls transnazionali gestite e finanziate in modo centralizzato dalla PRIMA Implementation Structure (con il contributo dell’UE</a:t>
            </a:r>
            <a:r>
              <a:rPr lang="it-IT" sz="2000" b="1" dirty="0" smtClean="0">
                <a:solidFill>
                  <a:srgbClr val="635550"/>
                </a:solidFill>
                <a:latin typeface="Helvetica"/>
                <a:cs typeface="Helvetica"/>
              </a:rPr>
              <a:t>)</a:t>
            </a:r>
            <a:endParaRPr lang="it-IT" sz="2000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886576" y="2033215"/>
            <a:ext cx="2128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635550"/>
                </a:solidFill>
                <a:latin typeface="Helvetica"/>
                <a:cs typeface="Helvetica"/>
              </a:rPr>
              <a:t>Research and Innovation Action (RIA)</a:t>
            </a:r>
            <a:endParaRPr lang="it-IT" sz="1400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886576" y="3279357"/>
            <a:ext cx="2128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635550"/>
                </a:solidFill>
                <a:latin typeface="Helvetica"/>
                <a:cs typeface="Helvetica"/>
              </a:rPr>
              <a:t>Research and Innovation Action (RIA)</a:t>
            </a:r>
            <a:endParaRPr lang="it-IT" sz="1400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986588" y="4447162"/>
            <a:ext cx="2075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635550"/>
                </a:solidFill>
                <a:latin typeface="Helvetica"/>
                <a:cs typeface="Helvetica"/>
              </a:rPr>
              <a:t>Research and Innovation Action (RIA)</a:t>
            </a:r>
            <a:endParaRPr lang="it-IT" sz="1400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613951" y="1341517"/>
            <a:ext cx="1014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635550"/>
                </a:solidFill>
                <a:latin typeface="Helvetica"/>
                <a:cs typeface="Helvetica"/>
              </a:rPr>
              <a:t>Azioni</a:t>
            </a:r>
            <a:endParaRPr lang="it-IT" sz="1600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490338" y="5740500"/>
            <a:ext cx="4183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635550"/>
                </a:solidFill>
                <a:latin typeface="Helvetica"/>
                <a:cs typeface="Helvetica"/>
              </a:rPr>
              <a:t>Youth Entrepreneurship</a:t>
            </a:r>
            <a:endParaRPr lang="it-IT" sz="1400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7009953" y="5552803"/>
            <a:ext cx="2176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635550"/>
                </a:solidFill>
                <a:latin typeface="Helvetica"/>
                <a:cs typeface="Helvetica"/>
              </a:rPr>
              <a:t>Coordination and Support Action (CSA)</a:t>
            </a:r>
            <a:endParaRPr lang="it-IT" sz="1400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  <p:sp>
        <p:nvSpPr>
          <p:cNvPr id="25" name="Parentesi graffa chiusa 24"/>
          <p:cNvSpPr/>
          <p:nvPr/>
        </p:nvSpPr>
        <p:spPr>
          <a:xfrm rot="5400000">
            <a:off x="3470604" y="2153650"/>
            <a:ext cx="261225" cy="6817469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7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156520" y="1924249"/>
            <a:ext cx="857314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Attività </a:t>
            </a:r>
            <a:r>
              <a:rPr lang="it-IT" sz="1800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selezionate seguendo calls for proposals transnazionali, aperte e basate su procedure competitive organizzate dalla PRIMA Implementation Structure, ma gestite dai funding bodies nazionali sotto i programmi degli Stati Partecipanti </a:t>
            </a:r>
            <a:r>
              <a:rPr lang="it-IT" sz="18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fornendo </a:t>
            </a:r>
            <a:r>
              <a:rPr lang="it-IT" sz="1800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supporto finanziario principalmente sotto forma di grants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3363" y="311416"/>
            <a:ext cx="8982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635550"/>
                </a:solidFill>
                <a:latin typeface="Helvetica"/>
                <a:cs typeface="Helvetica"/>
              </a:rPr>
              <a:t>Sezione 2 - </a:t>
            </a:r>
            <a:r>
              <a:rPr lang="it-IT" sz="2000" b="1" dirty="0">
                <a:solidFill>
                  <a:srgbClr val="635550"/>
                </a:solidFill>
                <a:latin typeface="Helvetica"/>
                <a:cs typeface="Helvetica"/>
              </a:rPr>
              <a:t>Calls transnazionali gestite dalla PRIMA Implementation Structure e finanziate dagli Stati Partecipanti a livello nazionale  </a:t>
            </a:r>
          </a:p>
        </p:txBody>
      </p:sp>
    </p:spTree>
    <p:extLst>
      <p:ext uri="{BB962C8B-B14F-4D97-AF65-F5344CB8AC3E}">
        <p14:creationId xmlns:p14="http://schemas.microsoft.com/office/powerpoint/2010/main" val="12180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80973" y="2270947"/>
            <a:ext cx="88582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fontAlgn="b"/>
            <a:r>
              <a:rPr lang="en-US" sz="1300" b="1" dirty="0">
                <a:solidFill>
                  <a:srgbClr val="635550"/>
                </a:solidFill>
                <a:latin typeface="Helvetica"/>
                <a:cs typeface="Helvetica"/>
              </a:rPr>
              <a:t>Topic 1.1 </a:t>
            </a:r>
            <a:r>
              <a:rPr lang="en-US" sz="1300" dirty="0">
                <a:solidFill>
                  <a:srgbClr val="635550"/>
                </a:solidFill>
                <a:latin typeface="Helvetica"/>
                <a:cs typeface="Helvetica"/>
              </a:rPr>
              <a:t>Water resources availability and quality within catchments and aquifers</a:t>
            </a:r>
            <a:endParaRPr lang="it-IT" sz="1300" dirty="0">
              <a:solidFill>
                <a:srgbClr val="635550"/>
              </a:solidFill>
              <a:latin typeface="Helvetica"/>
              <a:cs typeface="Helvetica"/>
            </a:endParaRPr>
          </a:p>
          <a:p>
            <a:pPr algn="just" fontAlgn="b"/>
            <a:r>
              <a:rPr lang="fr-FR" sz="1300" b="1" dirty="0">
                <a:solidFill>
                  <a:srgbClr val="635550"/>
                </a:solidFill>
                <a:latin typeface="Helvetica"/>
                <a:cs typeface="Helvetica"/>
              </a:rPr>
              <a:t>Topic 1.2 </a:t>
            </a:r>
            <a:r>
              <a:rPr lang="fr-FR" sz="1300" dirty="0">
                <a:solidFill>
                  <a:srgbClr val="635550"/>
                </a:solidFill>
                <a:latin typeface="Helvetica"/>
                <a:cs typeface="Helvetica"/>
              </a:rPr>
              <a:t>Sustainable, integrated water management</a:t>
            </a:r>
            <a:endParaRPr lang="it-IT" sz="1300" dirty="0">
              <a:solidFill>
                <a:srgbClr val="635550"/>
              </a:solidFill>
              <a:latin typeface="Helvetica"/>
              <a:cs typeface="Helvetica"/>
            </a:endParaRPr>
          </a:p>
          <a:p>
            <a:pPr algn="just" fontAlgn="b"/>
            <a:r>
              <a:rPr lang="fr-FR" sz="1300" b="1" dirty="0">
                <a:solidFill>
                  <a:srgbClr val="635550"/>
                </a:solidFill>
                <a:latin typeface="Helvetica"/>
                <a:cs typeface="Helvetica"/>
              </a:rPr>
              <a:t>Topic 1.3 </a:t>
            </a:r>
            <a:r>
              <a:rPr lang="fr-FR" sz="1300" dirty="0">
                <a:solidFill>
                  <a:srgbClr val="635550"/>
                </a:solidFill>
                <a:latin typeface="Helvetica"/>
                <a:cs typeface="Helvetica"/>
              </a:rPr>
              <a:t>Irrigation technologies and practices</a:t>
            </a:r>
            <a:endParaRPr lang="it-IT" sz="1300" dirty="0">
              <a:solidFill>
                <a:srgbClr val="635550"/>
              </a:solidFill>
              <a:latin typeface="Helvetica"/>
              <a:cs typeface="Helvetica"/>
            </a:endParaRPr>
          </a:p>
          <a:p>
            <a:pPr fontAlgn="b"/>
            <a:endParaRPr lang="en-US" sz="1300" dirty="0" smtClean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4" y="1491323"/>
            <a:ext cx="6991339" cy="857794"/>
          </a:xfrm>
          <a:prstGeom prst="rect">
            <a:avLst/>
          </a:prstGeom>
        </p:spPr>
      </p:pic>
      <p:sp>
        <p:nvSpPr>
          <p:cNvPr id="10" name="CasellaDiTesto 1"/>
          <p:cNvSpPr txBox="1">
            <a:spLocks noChangeArrowheads="1"/>
          </p:cNvSpPr>
          <p:nvPr/>
        </p:nvSpPr>
        <p:spPr bwMode="auto">
          <a:xfrm>
            <a:off x="66685" y="3734268"/>
            <a:ext cx="704849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ctr"/>
            <a:r>
              <a:rPr lang="en-US" sz="1300" b="1" dirty="0">
                <a:solidFill>
                  <a:srgbClr val="635550"/>
                </a:solidFill>
                <a:latin typeface="Helvetica"/>
                <a:cs typeface="Helvetica"/>
              </a:rPr>
              <a:t>Topic 2.1 </a:t>
            </a:r>
            <a:r>
              <a:rPr lang="en-US" sz="1300" dirty="0">
                <a:solidFill>
                  <a:srgbClr val="635550"/>
                </a:solidFill>
                <a:latin typeface="Helvetica"/>
                <a:cs typeface="Helvetica"/>
              </a:rPr>
              <a:t>Adaptation of agriculture to climate </a:t>
            </a:r>
            <a:r>
              <a:rPr lang="en-US" sz="1300" dirty="0" smtClean="0">
                <a:solidFill>
                  <a:srgbClr val="635550"/>
                </a:solidFill>
                <a:latin typeface="Helvetica"/>
                <a:cs typeface="Helvetica"/>
              </a:rPr>
              <a:t>change</a:t>
            </a:r>
          </a:p>
          <a:p>
            <a:pPr fontAlgn="ctr"/>
            <a:r>
              <a:rPr lang="en-US" sz="1300" b="1" dirty="0" smtClean="0">
                <a:solidFill>
                  <a:srgbClr val="635550"/>
                </a:solidFill>
                <a:latin typeface="Helvetica"/>
                <a:cs typeface="Helvetica"/>
              </a:rPr>
              <a:t>Topic </a:t>
            </a:r>
            <a:r>
              <a:rPr lang="en-US" sz="1300" b="1" dirty="0">
                <a:solidFill>
                  <a:srgbClr val="635550"/>
                </a:solidFill>
                <a:latin typeface="Helvetica"/>
                <a:cs typeface="Helvetica"/>
              </a:rPr>
              <a:t>2.3 </a:t>
            </a:r>
            <a:r>
              <a:rPr lang="en-GB" sz="1300" dirty="0">
                <a:solidFill>
                  <a:srgbClr val="635550"/>
                </a:solidFill>
                <a:latin typeface="Helvetica"/>
                <a:cs typeface="Helvetica"/>
              </a:rPr>
              <a:t>Preventing emergence of animal and plant diseases</a:t>
            </a:r>
            <a:endParaRPr lang="it-IT" sz="1300" dirty="0">
              <a:solidFill>
                <a:srgbClr val="635550"/>
              </a:solidFill>
              <a:latin typeface="Helvetica"/>
              <a:cs typeface="Helvetica"/>
            </a:endParaRPr>
          </a:p>
          <a:p>
            <a:pPr fontAlgn="ctr"/>
            <a:r>
              <a:rPr lang="en-US" sz="1300" b="1" dirty="0" smtClean="0">
                <a:solidFill>
                  <a:srgbClr val="635550"/>
                </a:solidFill>
                <a:latin typeface="Helvetica"/>
                <a:cs typeface="Helvetica"/>
              </a:rPr>
              <a:t>Topic 2.4 </a:t>
            </a:r>
            <a:r>
              <a:rPr lang="en-US" sz="1300" dirty="0" smtClean="0">
                <a:solidFill>
                  <a:srgbClr val="635550"/>
                </a:solidFill>
                <a:latin typeface="Helvetica"/>
                <a:cs typeface="Helvetica"/>
              </a:rPr>
              <a:t>Developing </a:t>
            </a:r>
            <a:r>
              <a:rPr lang="en-US" sz="1300" dirty="0">
                <a:solidFill>
                  <a:srgbClr val="635550"/>
                </a:solidFill>
                <a:latin typeface="Helvetica"/>
                <a:cs typeface="Helvetica"/>
              </a:rPr>
              <a:t>farming systems able to generate income, to create employment and to contribute to a balanced territorial </a:t>
            </a:r>
            <a:r>
              <a:rPr lang="en-US" sz="1300" dirty="0" smtClean="0">
                <a:solidFill>
                  <a:srgbClr val="635550"/>
                </a:solidFill>
                <a:latin typeface="Helvetica"/>
                <a:cs typeface="Helvetica"/>
              </a:rPr>
              <a:t>development</a:t>
            </a:r>
            <a:endParaRPr lang="en-US" sz="1300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6" y="2936258"/>
            <a:ext cx="7005628" cy="840873"/>
          </a:xfrm>
          <a:prstGeom prst="rect">
            <a:avLst/>
          </a:prstGeom>
        </p:spPr>
      </p:pic>
      <p:sp>
        <p:nvSpPr>
          <p:cNvPr id="12" name="CasellaDiTesto 1"/>
          <p:cNvSpPr txBox="1">
            <a:spLocks noChangeArrowheads="1"/>
          </p:cNvSpPr>
          <p:nvPr/>
        </p:nvSpPr>
        <p:spPr bwMode="auto">
          <a:xfrm>
            <a:off x="33365" y="5373655"/>
            <a:ext cx="698180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fontAlgn="ctr"/>
            <a:r>
              <a:rPr lang="en-US" sz="1300" b="1" dirty="0">
                <a:solidFill>
                  <a:srgbClr val="635550"/>
                </a:solidFill>
                <a:latin typeface="Helvetica"/>
                <a:cs typeface="Helvetica"/>
              </a:rPr>
              <a:t>Topic 3.1 </a:t>
            </a:r>
            <a:r>
              <a:rPr lang="en-US" sz="1300" dirty="0">
                <a:solidFill>
                  <a:srgbClr val="635550"/>
                </a:solidFill>
                <a:latin typeface="Helvetica"/>
                <a:cs typeface="Helvetica"/>
              </a:rPr>
              <a:t>Valorization of local products  from traditional Mediterranean</a:t>
            </a:r>
            <a:endParaRPr lang="it-IT" sz="1300" dirty="0">
              <a:solidFill>
                <a:srgbClr val="635550"/>
              </a:solidFill>
              <a:latin typeface="Helvetica"/>
              <a:cs typeface="Helvetica"/>
            </a:endParaRPr>
          </a:p>
          <a:p>
            <a:pPr algn="just" fontAlgn="ctr"/>
            <a:r>
              <a:rPr lang="en-US" sz="1300" b="1" dirty="0">
                <a:solidFill>
                  <a:srgbClr val="635550"/>
                </a:solidFill>
                <a:latin typeface="Helvetica"/>
                <a:cs typeface="Helvetica"/>
              </a:rPr>
              <a:t>Topic 3.2 </a:t>
            </a:r>
            <a:r>
              <a:rPr lang="en-US" sz="1300" dirty="0">
                <a:solidFill>
                  <a:srgbClr val="635550"/>
                </a:solidFill>
                <a:latin typeface="Helvetica"/>
                <a:cs typeface="Helvetica"/>
              </a:rPr>
              <a:t>Food Safety  in local food chains</a:t>
            </a:r>
            <a:endParaRPr lang="it-IT" sz="1300" dirty="0">
              <a:solidFill>
                <a:srgbClr val="635550"/>
              </a:solidFill>
              <a:latin typeface="Helvetica"/>
              <a:cs typeface="Helvetica"/>
            </a:endParaRPr>
          </a:p>
          <a:p>
            <a:pPr algn="just" fontAlgn="ctr"/>
            <a:r>
              <a:rPr lang="en-US" sz="1300" b="1" dirty="0" smtClean="0">
                <a:solidFill>
                  <a:srgbClr val="635550"/>
                </a:solidFill>
                <a:latin typeface="Helvetica"/>
                <a:cs typeface="Helvetica"/>
              </a:rPr>
              <a:t>Topic </a:t>
            </a:r>
            <a:r>
              <a:rPr lang="en-US" sz="1300" b="1" dirty="0">
                <a:solidFill>
                  <a:srgbClr val="635550"/>
                </a:solidFill>
                <a:latin typeface="Helvetica"/>
                <a:cs typeface="Helvetica"/>
              </a:rPr>
              <a:t>3.4 </a:t>
            </a:r>
            <a:r>
              <a:rPr lang="en-US" sz="1300" dirty="0">
                <a:solidFill>
                  <a:srgbClr val="635550"/>
                </a:solidFill>
                <a:latin typeface="Helvetica"/>
                <a:cs typeface="Helvetica"/>
              </a:rPr>
              <a:t>Implications of dietary shifts and sustainable diets for the Med populations and food industry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4" y="4620906"/>
            <a:ext cx="6991340" cy="795614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231109" y="1160262"/>
            <a:ext cx="5510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635550"/>
                </a:solidFill>
                <a:latin typeface="Helvetica"/>
                <a:cs typeface="Helvetica"/>
              </a:rPr>
              <a:t>Topics scelti per le Calls della Sezione 2 per il 2018</a:t>
            </a:r>
            <a:endParaRPr lang="it-IT" sz="1600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3363" y="311416"/>
            <a:ext cx="8982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635550"/>
                </a:solidFill>
                <a:latin typeface="Helvetica"/>
                <a:cs typeface="Helvetica"/>
              </a:rPr>
              <a:t>Sezione 2 - </a:t>
            </a:r>
            <a:r>
              <a:rPr lang="it-IT" sz="2000" b="1" dirty="0">
                <a:solidFill>
                  <a:srgbClr val="635550"/>
                </a:solidFill>
                <a:latin typeface="Helvetica"/>
                <a:cs typeface="Helvetica"/>
              </a:rPr>
              <a:t>Calls transnazionali gestite dalla PRIMA Implementation Structure e finanziate dagli Stati Partecipanti a livello nazionale  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7613951" y="1184351"/>
            <a:ext cx="1014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635550"/>
                </a:solidFill>
                <a:latin typeface="Helvetica"/>
                <a:cs typeface="Helvetica"/>
              </a:rPr>
              <a:t>Azioni</a:t>
            </a:r>
            <a:endParaRPr lang="it-IT" sz="1600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058033" y="3553579"/>
            <a:ext cx="2128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635550"/>
                </a:solidFill>
                <a:latin typeface="Helvetica"/>
                <a:cs typeface="Helvetica"/>
              </a:rPr>
              <a:t>Research and Innovation Action (RIA)</a:t>
            </a:r>
            <a:endParaRPr lang="it-IT" sz="1400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  <p:sp>
        <p:nvSpPr>
          <p:cNvPr id="20" name="Parentesi graffa chiusa 19"/>
          <p:cNvSpPr/>
          <p:nvPr/>
        </p:nvSpPr>
        <p:spPr>
          <a:xfrm>
            <a:off x="6943729" y="1408500"/>
            <a:ext cx="255801" cy="470655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1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285750" y="1074509"/>
            <a:ext cx="8601076" cy="497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it-IT" sz="1600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Le proposte devono essere progetti transnazionali, con una partecipazione minima di almeno tre legal entities indipendenti basate in tre differenti Paesi considerati come Stati </a:t>
            </a:r>
            <a:r>
              <a:rPr lang="it-IT" sz="16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Partecipanti: </a:t>
            </a:r>
            <a:endParaRPr lang="it-IT" sz="1600" dirty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Una basata in un Paese terzo </a:t>
            </a:r>
            <a:r>
              <a:rPr lang="it-IT" sz="16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o </a:t>
            </a:r>
            <a:r>
              <a:rPr lang="it-IT" sz="1600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in un Paese terzo confinante con il Mar Mediterraneo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Una basata in uno Stato Membro o in un Paese associato ad Horizon2020 non compreso nel punto precedente</a:t>
            </a:r>
          </a:p>
          <a:p>
            <a:pPr algn="just">
              <a:spcAft>
                <a:spcPts val="1200"/>
              </a:spcAft>
            </a:pPr>
            <a:r>
              <a:rPr lang="it-IT" sz="1600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Le proposte devono essere selezionate seguendo calls for proposals transnazionali, e devono essere valutate con il supporto di almeno tre esperti indipendenti, sulla base dei seguenti criteri: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16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 Eccellenza</a:t>
            </a:r>
            <a:endParaRPr lang="it-IT" sz="1600" dirty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16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 Impatto</a:t>
            </a:r>
            <a:endParaRPr lang="it-IT" sz="1600" dirty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it-IT" sz="16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 Qualità </a:t>
            </a:r>
            <a:r>
              <a:rPr lang="it-IT" sz="1600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ed efficienza dell’implementazione</a:t>
            </a:r>
          </a:p>
          <a:p>
            <a:pPr algn="just">
              <a:spcAft>
                <a:spcPts val="600"/>
              </a:spcAft>
            </a:pPr>
            <a:r>
              <a:rPr lang="it-IT" sz="1600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Il grant di Horizon2020 può raggiungere un Massimo del 100% dei costi eleggibili totali, senza pregiudicare il principio del co-finanziamento</a:t>
            </a:r>
          </a:p>
          <a:p>
            <a:pPr algn="just"/>
            <a:r>
              <a:rPr lang="it-IT" sz="1600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I costi eleggibili indiretti saranno determinati applicando una percentuale flat del 25% del totale dei costi eleggibili diretti, escludendo i costi I costi eleggibili diretti per il subcontracting e i costi delle risorse rese disponibili da terze parti che non sono utilizzati sulle premises del beneficiary, così come il supporto finanziario di terze parti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3363" y="311416"/>
            <a:ext cx="898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635550"/>
                </a:solidFill>
                <a:latin typeface="Helvetica"/>
                <a:cs typeface="Helvetica"/>
              </a:rPr>
              <a:t>Meccanismi di </a:t>
            </a:r>
            <a:r>
              <a:rPr lang="it-IT" sz="2000" b="1" dirty="0" smtClean="0">
                <a:solidFill>
                  <a:srgbClr val="635550"/>
                </a:solidFill>
                <a:latin typeface="Helvetica"/>
                <a:cs typeface="Helvetica"/>
              </a:rPr>
              <a:t>finanziamento</a:t>
            </a:r>
            <a:endParaRPr lang="it-IT" sz="2000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5999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622150" y="1515622"/>
            <a:ext cx="78997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>
              <a:spcAft>
                <a:spcPts val="3000"/>
              </a:spcAft>
            </a:pPr>
            <a:r>
              <a:rPr lang="it-IT" sz="1800" b="1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Prossimi </a:t>
            </a:r>
            <a:r>
              <a:rPr lang="it-IT" sz="1800" b="1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passi:</a:t>
            </a:r>
          </a:p>
          <a:p>
            <a:pPr marL="285750" indent="-285750" algn="just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Aprile-Maggio:</a:t>
            </a:r>
            <a:r>
              <a:rPr lang="it-IT" sz="1800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 Processo di approvazione interna presso Consiglio e Parlamento Europeo</a:t>
            </a:r>
          </a:p>
          <a:p>
            <a:pPr marL="285750" indent="-285750" algn="just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15-18 Maggio: </a:t>
            </a:r>
            <a:r>
              <a:rPr lang="it-IT" sz="1800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Adozione presso Parlamento Europeo in seduta plenaria</a:t>
            </a:r>
          </a:p>
          <a:p>
            <a:pPr marL="285750" indent="-285750" algn="just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30 Maggio: </a:t>
            </a:r>
            <a:r>
              <a:rPr lang="it-IT" sz="1800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Accordo politico presso Competitiveness Council</a:t>
            </a:r>
          </a:p>
          <a:p>
            <a:pPr marL="285750" indent="-285750" algn="just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it-IT" sz="1800" b="1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Giugno-Luglio</a:t>
            </a:r>
            <a:r>
              <a:rPr lang="it-IT" sz="1800" b="1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: </a:t>
            </a:r>
            <a:r>
              <a:rPr lang="it-IT" sz="1800" dirty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Adozione formale presso meeting del Consiglio </a:t>
            </a:r>
            <a:r>
              <a:rPr lang="it-IT" sz="1800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Europeo</a:t>
            </a:r>
            <a:endParaRPr lang="it-IT" sz="1800" dirty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90687" y="311416"/>
            <a:ext cx="898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635550"/>
                </a:solidFill>
                <a:latin typeface="Helvetica"/>
                <a:cs typeface="Helvetica"/>
              </a:rPr>
              <a:t>PRIMA: Stato dell’Arte del Processo </a:t>
            </a:r>
            <a:r>
              <a:rPr lang="it-IT" sz="2000" b="1" dirty="0" smtClean="0">
                <a:solidFill>
                  <a:srgbClr val="635550"/>
                </a:solidFill>
                <a:latin typeface="Helvetica"/>
                <a:cs typeface="Helvetica"/>
              </a:rPr>
              <a:t>inter-istituzionale</a:t>
            </a:r>
            <a:endParaRPr lang="it-IT" sz="2000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145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3363" y="311416"/>
            <a:ext cx="898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635550"/>
                </a:solidFill>
                <a:latin typeface="Helvetica"/>
                <a:cs typeface="Helvetica"/>
              </a:rPr>
              <a:t>Meccanismi di </a:t>
            </a:r>
            <a:r>
              <a:rPr lang="it-IT" sz="2000" b="1" dirty="0" smtClean="0">
                <a:solidFill>
                  <a:srgbClr val="635550"/>
                </a:solidFill>
                <a:latin typeface="Helvetica"/>
                <a:cs typeface="Helvetica"/>
              </a:rPr>
              <a:t>finanziamento</a:t>
            </a:r>
            <a:endParaRPr lang="it-IT" sz="2000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237951"/>
              </p:ext>
            </p:extLst>
          </p:nvPr>
        </p:nvGraphicFramePr>
        <p:xfrm>
          <a:off x="153205" y="1022942"/>
          <a:ext cx="8742362" cy="503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Documento" r:id="rId5" imgW="6108576" imgH="3529207" progId="Word.Document.12">
                  <p:embed/>
                </p:oleObj>
              </mc:Choice>
              <mc:Fallback>
                <p:oleObj name="Documento" r:id="rId5" imgW="6108576" imgH="35292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205" y="1022942"/>
                        <a:ext cx="8742362" cy="5037137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19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037034" y="1212440"/>
            <a:ext cx="7298532" cy="4675597"/>
            <a:chOff x="1105" y="1040"/>
            <a:chExt cx="3550" cy="2240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05" y="1040"/>
              <a:ext cx="3550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dirty="0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" y="1040"/>
              <a:ext cx="3556" cy="2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CasellaDiTesto 6"/>
          <p:cNvSpPr txBox="1"/>
          <p:nvPr/>
        </p:nvSpPr>
        <p:spPr>
          <a:xfrm>
            <a:off x="33363" y="311416"/>
            <a:ext cx="898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635550"/>
                </a:solidFill>
                <a:latin typeface="Helvetica"/>
                <a:cs typeface="Helvetica"/>
              </a:rPr>
              <a:t>PRIMA Web &amp; Social</a:t>
            </a:r>
            <a:endParaRPr lang="it-IT" sz="2000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629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047775" y="3023012"/>
            <a:ext cx="8982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b="1" dirty="0" smtClean="0">
                <a:solidFill>
                  <a:srgbClr val="635550"/>
                </a:solidFill>
                <a:latin typeface="Helvetica"/>
                <a:cs typeface="Helvetica"/>
              </a:rPr>
              <a:t>Grazie per la Vostra Attenzione!</a:t>
            </a:r>
            <a:endParaRPr lang="it-IT" sz="3600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864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595"/>
            <a:ext cx="9144000" cy="6973595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1405608" y="454293"/>
            <a:ext cx="7222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635550"/>
                </a:solidFill>
                <a:latin typeface="Helvetica"/>
                <a:cs typeface="Helvetica"/>
              </a:rPr>
              <a:t>Who We Are</a:t>
            </a:r>
            <a:endParaRPr lang="it-IT" sz="2000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5595"/>
            <a:ext cx="9144000" cy="630684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016986" y="114300"/>
            <a:ext cx="3957638" cy="24929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1400" b="1" dirty="0" smtClean="0">
                <a:solidFill>
                  <a:srgbClr val="635550"/>
                </a:solidFill>
                <a:latin typeface="Helvetica"/>
                <a:cs typeface="Helvetica"/>
              </a:rPr>
              <a:t>19 Paesi Euro-Mediterranei &amp; Commissione Europea</a:t>
            </a:r>
          </a:p>
          <a:p>
            <a:pPr algn="just"/>
            <a:endParaRPr lang="it-IT" sz="1400" b="1" dirty="0" smtClean="0">
              <a:solidFill>
                <a:srgbClr val="635550"/>
              </a:solidFill>
              <a:latin typeface="Helvetica"/>
              <a:cs typeface="Helvetica"/>
            </a:endParaRPr>
          </a:p>
          <a:p>
            <a:pPr algn="just"/>
            <a:r>
              <a:rPr lang="it-IT" sz="1400" b="1" dirty="0" smtClean="0">
                <a:solidFill>
                  <a:srgbClr val="635550"/>
                </a:solidFill>
                <a:latin typeface="Helvetica"/>
                <a:cs typeface="Helvetica"/>
              </a:rPr>
              <a:t>11 Paesi Europei: </a:t>
            </a:r>
            <a:r>
              <a:rPr lang="it-IT" sz="1400" dirty="0" smtClean="0">
                <a:solidFill>
                  <a:srgbClr val="635550"/>
                </a:solidFill>
                <a:latin typeface="Helvetica"/>
                <a:cs typeface="Helvetica"/>
              </a:rPr>
              <a:t>Cipro, Croazia, Francia, Germania, Grecia, Italia, Lussemburgo, Malta, Portogallo, Slovenia &amp; Spagna</a:t>
            </a:r>
          </a:p>
          <a:p>
            <a:pPr algn="just"/>
            <a:endParaRPr lang="it-IT" sz="1400" dirty="0" smtClean="0">
              <a:solidFill>
                <a:srgbClr val="635550"/>
              </a:solidFill>
              <a:latin typeface="Helvetica"/>
              <a:cs typeface="Helvetica"/>
            </a:endParaRPr>
          </a:p>
          <a:p>
            <a:pPr algn="just"/>
            <a:r>
              <a:rPr lang="it-IT" sz="1400" b="1" dirty="0" smtClean="0">
                <a:solidFill>
                  <a:srgbClr val="635550"/>
                </a:solidFill>
                <a:latin typeface="Helvetica"/>
                <a:cs typeface="Helvetica"/>
              </a:rPr>
              <a:t>8 Paesi non-Europei: </a:t>
            </a:r>
            <a:r>
              <a:rPr lang="it-IT" sz="1400" dirty="0" smtClean="0">
                <a:solidFill>
                  <a:srgbClr val="635550"/>
                </a:solidFill>
                <a:latin typeface="Helvetica"/>
                <a:cs typeface="Helvetica"/>
              </a:rPr>
              <a:t>Algeria, Egitto, Giordania</a:t>
            </a:r>
            <a:r>
              <a:rPr lang="it-IT" sz="1400" dirty="0">
                <a:solidFill>
                  <a:srgbClr val="635550"/>
                </a:solidFill>
                <a:latin typeface="Helvetica"/>
                <a:cs typeface="Helvetica"/>
              </a:rPr>
              <a:t>, </a:t>
            </a:r>
            <a:r>
              <a:rPr lang="it-IT" sz="1400" dirty="0" smtClean="0">
                <a:solidFill>
                  <a:srgbClr val="635550"/>
                </a:solidFill>
                <a:latin typeface="Helvetica"/>
                <a:cs typeface="Helvetica"/>
              </a:rPr>
              <a:t>Israele</a:t>
            </a:r>
            <a:r>
              <a:rPr lang="it-IT" sz="1400" dirty="0">
                <a:solidFill>
                  <a:srgbClr val="635550"/>
                </a:solidFill>
                <a:latin typeface="Helvetica"/>
                <a:cs typeface="Helvetica"/>
              </a:rPr>
              <a:t>, Libano</a:t>
            </a:r>
            <a:r>
              <a:rPr lang="it-IT" sz="1400" dirty="0" smtClean="0">
                <a:solidFill>
                  <a:srgbClr val="635550"/>
                </a:solidFill>
                <a:latin typeface="Helvetica"/>
                <a:cs typeface="Helvetica"/>
              </a:rPr>
              <a:t>, Marocco, Tunisia &amp; Turchia </a:t>
            </a:r>
          </a:p>
          <a:p>
            <a:pPr algn="just"/>
            <a:endParaRPr lang="it-IT" sz="1600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8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214313" y="2540065"/>
            <a:ext cx="8601075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it-IT" sz="3200" b="1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Strategic Research and Innovation Agenda</a:t>
            </a:r>
          </a:p>
          <a:p>
            <a:pPr algn="ctr">
              <a:spcAft>
                <a:spcPts val="1200"/>
              </a:spcAft>
            </a:pPr>
            <a:r>
              <a:rPr lang="it-IT" sz="3200" b="1" dirty="0" smtClean="0">
                <a:solidFill>
                  <a:srgbClr val="635550"/>
                </a:solidFill>
                <a:latin typeface="Helvetica"/>
                <a:ea typeface="+mn-ea"/>
                <a:cs typeface="Helvetica"/>
              </a:rPr>
              <a:t>(SRIA)</a:t>
            </a:r>
            <a:endParaRPr lang="it-IT" sz="3200" b="1" dirty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rgbClr val="635550"/>
              </a:solidFill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795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36185" y="2148361"/>
            <a:ext cx="8471629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635550"/>
                </a:solidFill>
                <a:latin typeface="Helvetica"/>
                <a:cs typeface="Helvetica"/>
              </a:rPr>
              <a:t>Inclusive, healthy and prosperous Mediterranean societies</a:t>
            </a:r>
          </a:p>
          <a:p>
            <a:pPr algn="ctr"/>
            <a:endParaRPr lang="en-GB" sz="1600" dirty="0">
              <a:solidFill>
                <a:srgbClr val="635550"/>
              </a:solidFill>
              <a:latin typeface="Helvetica"/>
              <a:cs typeface="Helvetica"/>
            </a:endParaRPr>
          </a:p>
          <a:p>
            <a:pPr algn="ctr"/>
            <a:r>
              <a:rPr lang="en-GB" sz="1600" dirty="0">
                <a:solidFill>
                  <a:srgbClr val="635550"/>
                </a:solidFill>
                <a:latin typeface="Helvetica"/>
                <a:cs typeface="Helvetica"/>
              </a:rPr>
              <a:t>through innovative solutions</a:t>
            </a:r>
          </a:p>
          <a:p>
            <a:pPr algn="ctr"/>
            <a:r>
              <a:rPr lang="en-GB" sz="1600" dirty="0">
                <a:solidFill>
                  <a:srgbClr val="635550"/>
                </a:solidFill>
                <a:latin typeface="Helvetica"/>
                <a:cs typeface="Helvetica"/>
              </a:rPr>
              <a:t>in agro-food and water systems,</a:t>
            </a:r>
          </a:p>
          <a:p>
            <a:pPr algn="ctr"/>
            <a:endParaRPr lang="en-GB" sz="1600" dirty="0">
              <a:solidFill>
                <a:srgbClr val="635550"/>
              </a:solidFill>
              <a:latin typeface="Helvetica"/>
              <a:cs typeface="Helvetica"/>
            </a:endParaRPr>
          </a:p>
          <a:p>
            <a:pPr algn="ctr"/>
            <a:r>
              <a:rPr lang="en-GB" sz="1600" dirty="0">
                <a:solidFill>
                  <a:srgbClr val="635550"/>
                </a:solidFill>
                <a:latin typeface="Helvetica"/>
                <a:cs typeface="Helvetica"/>
              </a:rPr>
              <a:t>c</a:t>
            </a:r>
            <a:r>
              <a:rPr lang="en-US" sz="1600" dirty="0">
                <a:solidFill>
                  <a:srgbClr val="635550"/>
                </a:solidFill>
                <a:latin typeface="Helvetica"/>
                <a:cs typeface="Helvetica"/>
              </a:rPr>
              <a:t>ontributing,</a:t>
            </a:r>
          </a:p>
          <a:p>
            <a:pPr algn="ctr"/>
            <a:r>
              <a:rPr lang="en-US" sz="1600" dirty="0">
                <a:solidFill>
                  <a:srgbClr val="635550"/>
                </a:solidFill>
                <a:latin typeface="Helvetica"/>
                <a:cs typeface="Helvetica"/>
              </a:rPr>
              <a:t>by the end of the programme,</a:t>
            </a:r>
          </a:p>
          <a:p>
            <a:pPr algn="ctr"/>
            <a:endParaRPr lang="en-US" sz="1600" dirty="0">
              <a:solidFill>
                <a:srgbClr val="635550"/>
              </a:solidFill>
              <a:latin typeface="Helvetica"/>
              <a:cs typeface="Helvetica"/>
            </a:endParaRPr>
          </a:p>
          <a:p>
            <a:pPr algn="ctr"/>
            <a:r>
              <a:rPr lang="en-US" sz="1600" dirty="0">
                <a:solidFill>
                  <a:srgbClr val="635550"/>
                </a:solidFill>
                <a:latin typeface="Helvetica"/>
                <a:cs typeface="Helvetica"/>
              </a:rPr>
              <a:t>to sustainable use of natural resources, economic growth and stability</a:t>
            </a:r>
            <a:endParaRPr lang="it-IT" sz="1600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90687" y="311416"/>
            <a:ext cx="898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635550"/>
                </a:solidFill>
                <a:latin typeface="Helvetica"/>
                <a:cs typeface="Helvetica"/>
              </a:rPr>
              <a:t>Vision</a:t>
            </a:r>
            <a:endParaRPr lang="it-IT" sz="2000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604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71475" y="2005487"/>
            <a:ext cx="8429625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635550"/>
                </a:solidFill>
                <a:latin typeface="Helvetica"/>
                <a:cs typeface="Helvetica"/>
              </a:rPr>
              <a:t>To achieve, support and promote</a:t>
            </a:r>
          </a:p>
          <a:p>
            <a:pPr algn="ctr"/>
            <a:endParaRPr lang="en-GB" sz="1600" dirty="0">
              <a:solidFill>
                <a:srgbClr val="635550"/>
              </a:solidFill>
              <a:latin typeface="Helvetica"/>
              <a:cs typeface="Helvetica"/>
            </a:endParaRPr>
          </a:p>
          <a:p>
            <a:pPr algn="ctr"/>
            <a:r>
              <a:rPr lang="en-GB" sz="1600" dirty="0">
                <a:solidFill>
                  <a:srgbClr val="635550"/>
                </a:solidFill>
                <a:latin typeface="Helvetica"/>
                <a:cs typeface="Helvetica"/>
              </a:rPr>
              <a:t>integration, alignment and</a:t>
            </a:r>
          </a:p>
          <a:p>
            <a:pPr algn="ctr"/>
            <a:r>
              <a:rPr lang="en-GB" sz="1600" dirty="0">
                <a:solidFill>
                  <a:srgbClr val="635550"/>
                </a:solidFill>
                <a:latin typeface="Helvetica"/>
                <a:cs typeface="Helvetica"/>
              </a:rPr>
              <a:t>joint implementation</a:t>
            </a:r>
          </a:p>
          <a:p>
            <a:pPr algn="ctr"/>
            <a:endParaRPr lang="en-GB" sz="1600" dirty="0">
              <a:solidFill>
                <a:srgbClr val="635550"/>
              </a:solidFill>
              <a:latin typeface="Helvetica"/>
              <a:cs typeface="Helvetica"/>
            </a:endParaRPr>
          </a:p>
          <a:p>
            <a:pPr algn="ctr"/>
            <a:r>
              <a:rPr lang="en-GB" sz="1600" dirty="0">
                <a:solidFill>
                  <a:srgbClr val="635550"/>
                </a:solidFill>
                <a:latin typeface="Helvetica"/>
                <a:cs typeface="Helvetica"/>
              </a:rPr>
              <a:t>of research and innovation initiatives </a:t>
            </a:r>
          </a:p>
          <a:p>
            <a:pPr algn="ctr"/>
            <a:endParaRPr lang="en-GB" sz="1600" dirty="0">
              <a:solidFill>
                <a:srgbClr val="635550"/>
              </a:solidFill>
              <a:latin typeface="Helvetica"/>
              <a:cs typeface="Helvetica"/>
            </a:endParaRPr>
          </a:p>
          <a:p>
            <a:pPr algn="ctr"/>
            <a:r>
              <a:rPr lang="en-GB" sz="1600" dirty="0">
                <a:solidFill>
                  <a:srgbClr val="635550"/>
                </a:solidFill>
                <a:latin typeface="Helvetica"/>
                <a:cs typeface="Helvetica"/>
              </a:rPr>
              <a:t>under a common research and innovation strategy </a:t>
            </a:r>
          </a:p>
          <a:p>
            <a:pPr algn="ctr"/>
            <a:endParaRPr lang="en-GB" sz="1600" dirty="0">
              <a:solidFill>
                <a:srgbClr val="635550"/>
              </a:solidFill>
              <a:latin typeface="Helvetica"/>
              <a:cs typeface="Helvetica"/>
            </a:endParaRPr>
          </a:p>
          <a:p>
            <a:pPr algn="ctr"/>
            <a:r>
              <a:rPr lang="en-GB" sz="1600" dirty="0">
                <a:solidFill>
                  <a:srgbClr val="635550"/>
                </a:solidFill>
                <a:latin typeface="Helvetica"/>
                <a:cs typeface="Helvetica"/>
              </a:rPr>
              <a:t>to address the diverse challenges in water scarcity, agriculture, food security</a:t>
            </a:r>
            <a:endParaRPr lang="it-IT" sz="1600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390687" y="311416"/>
            <a:ext cx="898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635550"/>
                </a:solidFill>
                <a:latin typeface="Helvetica"/>
                <a:cs typeface="Helvetica"/>
              </a:rPr>
              <a:t>Mission</a:t>
            </a:r>
            <a:endParaRPr lang="it-IT" sz="2000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7087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0" y="179070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4288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1600" dirty="0">
                <a:solidFill>
                  <a:srgbClr val="635550"/>
                </a:solidFill>
                <a:latin typeface="Helvetica"/>
                <a:cs typeface="Helvetica"/>
              </a:rPr>
              <a:t>To build research and innovation capacities </a:t>
            </a:r>
          </a:p>
          <a:p>
            <a:pPr marL="14288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1600" dirty="0">
                <a:solidFill>
                  <a:srgbClr val="635550"/>
                </a:solidFill>
                <a:latin typeface="Helvetica"/>
                <a:cs typeface="Helvetica"/>
              </a:rPr>
              <a:t>and</a:t>
            </a:r>
          </a:p>
          <a:p>
            <a:pPr marL="14288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1600" dirty="0">
                <a:solidFill>
                  <a:srgbClr val="635550"/>
                </a:solidFill>
                <a:latin typeface="Helvetica"/>
                <a:cs typeface="Helvetica"/>
              </a:rPr>
              <a:t>to develop knowledge and common innovative solutions</a:t>
            </a:r>
          </a:p>
          <a:p>
            <a:pPr marL="14288" algn="ctr">
              <a:spcBef>
                <a:spcPts val="0"/>
              </a:spcBef>
              <a:spcAft>
                <a:spcPts val="0"/>
              </a:spcAft>
              <a:defRPr/>
            </a:pPr>
            <a:endParaRPr lang="en-US" altLang="it-IT" sz="1600" dirty="0">
              <a:solidFill>
                <a:srgbClr val="635550"/>
              </a:solidFill>
              <a:latin typeface="Helvetica"/>
              <a:cs typeface="Helvetica"/>
            </a:endParaRPr>
          </a:p>
          <a:p>
            <a:pPr marL="14288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1600" dirty="0">
                <a:solidFill>
                  <a:srgbClr val="635550"/>
                </a:solidFill>
                <a:latin typeface="Helvetica"/>
                <a:cs typeface="Helvetica"/>
              </a:rPr>
              <a:t>for water management and provision &amp; agro-food systems</a:t>
            </a:r>
          </a:p>
          <a:p>
            <a:pPr marL="14288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1600" dirty="0">
                <a:solidFill>
                  <a:srgbClr val="635550"/>
                </a:solidFill>
                <a:latin typeface="Helvetica"/>
                <a:cs typeface="Helvetica"/>
              </a:rPr>
              <a:t>in the MED region</a:t>
            </a:r>
          </a:p>
          <a:p>
            <a:pPr marL="14288" algn="ctr">
              <a:spcBef>
                <a:spcPts val="0"/>
              </a:spcBef>
              <a:spcAft>
                <a:spcPts val="0"/>
              </a:spcAft>
              <a:defRPr/>
            </a:pPr>
            <a:endParaRPr lang="en-US" altLang="it-IT" sz="1600" dirty="0">
              <a:solidFill>
                <a:srgbClr val="635550"/>
              </a:solidFill>
              <a:latin typeface="Helvetica"/>
              <a:cs typeface="Helvetica"/>
            </a:endParaRPr>
          </a:p>
          <a:p>
            <a:pPr marL="14288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1600" dirty="0">
                <a:solidFill>
                  <a:srgbClr val="635550"/>
                </a:solidFill>
                <a:latin typeface="Helvetica"/>
                <a:cs typeface="Helvetica"/>
              </a:rPr>
              <a:t>to make them more climate resilient, </a:t>
            </a:r>
          </a:p>
          <a:p>
            <a:pPr marL="14288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1600" dirty="0">
                <a:solidFill>
                  <a:srgbClr val="635550"/>
                </a:solidFill>
                <a:latin typeface="Helvetica"/>
                <a:cs typeface="Helvetica"/>
              </a:rPr>
              <a:t>efficient, cost effective and sustainable</a:t>
            </a:r>
          </a:p>
          <a:p>
            <a:pPr marL="14288" algn="ctr">
              <a:spcBef>
                <a:spcPts val="0"/>
              </a:spcBef>
              <a:spcAft>
                <a:spcPts val="0"/>
              </a:spcAft>
              <a:defRPr/>
            </a:pPr>
            <a:endParaRPr lang="en-US" altLang="it-IT" sz="1600" dirty="0">
              <a:solidFill>
                <a:srgbClr val="635550"/>
              </a:solidFill>
              <a:latin typeface="Helvetica"/>
              <a:cs typeface="Helvetica"/>
            </a:endParaRPr>
          </a:p>
          <a:p>
            <a:pPr marL="14288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1600" dirty="0">
                <a:solidFill>
                  <a:srgbClr val="635550"/>
                </a:solidFill>
                <a:latin typeface="Helvetica"/>
                <a:cs typeface="Helvetica"/>
              </a:rPr>
              <a:t>and to contribute to solving water scarcity, food security, nutrition, health, well being and</a:t>
            </a:r>
          </a:p>
          <a:p>
            <a:pPr marL="14288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1600" dirty="0">
                <a:solidFill>
                  <a:srgbClr val="635550"/>
                </a:solidFill>
                <a:latin typeface="Helvetica"/>
                <a:cs typeface="Helvetica"/>
              </a:rPr>
              <a:t>migration problem upstream</a:t>
            </a:r>
            <a:endParaRPr lang="it-IT" altLang="it-IT" sz="1600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90687" y="311416"/>
            <a:ext cx="898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635550"/>
                </a:solidFill>
                <a:latin typeface="Helvetica"/>
                <a:cs typeface="Helvetica"/>
              </a:rPr>
              <a:t>Obiettivo Generale</a:t>
            </a:r>
            <a:endParaRPr lang="it-IT" sz="2000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5348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69938" y="1592702"/>
            <a:ext cx="8158425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it-IT" sz="1600" dirty="0">
              <a:solidFill>
                <a:srgbClr val="635550"/>
              </a:solidFill>
              <a:latin typeface="Helvetica"/>
              <a:cs typeface="Helvetica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635550"/>
                </a:solidFill>
                <a:latin typeface="Helvetica"/>
                <a:cs typeface="Helvetica"/>
              </a:rPr>
              <a:t>Orientation </a:t>
            </a:r>
            <a:r>
              <a:rPr lang="en-US" sz="1600" dirty="0">
                <a:solidFill>
                  <a:srgbClr val="635550"/>
                </a:solidFill>
                <a:latin typeface="Helvetica"/>
                <a:cs typeface="Helvetica"/>
              </a:rPr>
              <a:t>of relevant national research and innovation programmes towards the implementation of the strategic agenda</a:t>
            </a:r>
          </a:p>
          <a:p>
            <a:pPr marL="342900" lvl="0" indent="-342900">
              <a:buFont typeface="+mj-lt"/>
              <a:buAutoNum type="arabicPeriod"/>
            </a:pPr>
            <a:endParaRPr lang="it-IT" sz="1600" dirty="0">
              <a:solidFill>
                <a:srgbClr val="635550"/>
              </a:solidFill>
              <a:latin typeface="Helvetica"/>
              <a:cs typeface="Helvetica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solidFill>
                  <a:srgbClr val="635550"/>
                </a:solidFill>
                <a:latin typeface="Helvetica"/>
                <a:cs typeface="Helvetica"/>
              </a:rPr>
              <a:t>Involvement of all relevant public and private sector actors in implementing the strategic agenda by pooling knowledge and financial resources to achieve the necessary critical mass</a:t>
            </a:r>
          </a:p>
          <a:p>
            <a:pPr marL="342900" lvl="0" indent="-342900">
              <a:buFont typeface="+mj-lt"/>
              <a:buAutoNum type="arabicPeriod"/>
            </a:pPr>
            <a:endParaRPr lang="it-IT" sz="1600" dirty="0">
              <a:solidFill>
                <a:srgbClr val="635550"/>
              </a:solidFill>
              <a:latin typeface="Helvetica"/>
              <a:cs typeface="Helvetica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solidFill>
                  <a:srgbClr val="635550"/>
                </a:solidFill>
                <a:latin typeface="Helvetica"/>
                <a:cs typeface="Helvetica"/>
              </a:rPr>
              <a:t>The strengthening of the research and innovation capacities of all actors involved</a:t>
            </a:r>
            <a:endParaRPr lang="it-IT" sz="1600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90687" y="311416"/>
            <a:ext cx="898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635550"/>
                </a:solidFill>
                <a:latin typeface="Helvetica"/>
                <a:cs typeface="Helvetica"/>
              </a:rPr>
              <a:t>Obiettivi Specifici</a:t>
            </a:r>
            <a:endParaRPr lang="it-IT" sz="2000" b="1" dirty="0">
              <a:solidFill>
                <a:srgbClr val="63555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667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1393</Words>
  <Application>Microsoft Office PowerPoint</Application>
  <PresentationFormat>Presentazione su schermo (4:3)</PresentationFormat>
  <Paragraphs>189</Paragraphs>
  <Slides>32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4" baseType="lpstr">
      <vt:lpstr>Tema di Office</vt:lpstr>
      <vt:lpstr>Documento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Antonella Autino</dc:creator>
  <cp:lastModifiedBy>Giovanni</cp:lastModifiedBy>
  <cp:revision>124</cp:revision>
  <dcterms:created xsi:type="dcterms:W3CDTF">2017-04-21T06:10:59Z</dcterms:created>
  <dcterms:modified xsi:type="dcterms:W3CDTF">2017-06-08T09:30:14Z</dcterms:modified>
</cp:coreProperties>
</file>