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2" r:id="rId2"/>
    <p:sldId id="399" r:id="rId3"/>
    <p:sldId id="433" r:id="rId4"/>
    <p:sldId id="446" r:id="rId5"/>
    <p:sldId id="445" r:id="rId6"/>
    <p:sldId id="444" r:id="rId7"/>
    <p:sldId id="438" r:id="rId8"/>
    <p:sldId id="443" r:id="rId9"/>
    <p:sldId id="434" r:id="rId10"/>
    <p:sldId id="421" r:id="rId11"/>
    <p:sldId id="347" r:id="rId12"/>
    <p:sldId id="413" r:id="rId13"/>
    <p:sldId id="35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AAA"/>
    <a:srgbClr val="6D82D5"/>
    <a:srgbClr val="668AD5"/>
    <a:srgbClr val="F6EA28"/>
    <a:srgbClr val="FF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68" autoAdjust="0"/>
  </p:normalViewPr>
  <p:slideViewPr>
    <p:cSldViewPr>
      <p:cViewPr>
        <p:scale>
          <a:sx n="64" d="100"/>
          <a:sy n="64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Nagwaz%20mission\Reports\Misc.%20reports-upon%20request\International%20cooperation%20until%20Dec%202015%20for%20dr%20shereen\Statitics%20until%20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J:\Nagwaz%20mission\Annual%20Reports\Dec%20Report%202014\V2-%20updated\database-until%20Dec%2014---4-2-15\Quieri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\S\Main%20and%20updated\Nagwaz%20mission\Other%20Activities%20of%20STDF\Patents\Statistics\Stat-%202015%20to%20be%20check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26739099473001"/>
          <c:y val="0.104166666666667"/>
          <c:w val="0.81815255651183205"/>
          <c:h val="0.77314814814814803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5514998185635001"/>
                  <c:y val="0.154832249229716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66552117031883"/>
                  <c:y val="-0.174861111111111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3.4636940471870603E-2"/>
                  <c:y val="-9.396011639849370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1.6108923884514399E-3"/>
                  <c:y val="-8.687518226888310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0.115142932714806"/>
                  <c:y val="0.140046296296296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Sheet1!$A$3:$A$8</c:f>
              <c:strCache>
                <c:ptCount val="6"/>
                <c:pt idx="0">
                  <c:v>Basic &amp; Applied Grant</c:v>
                </c:pt>
                <c:pt idx="1">
                  <c:v>Capacity Building Grants</c:v>
                </c:pt>
                <c:pt idx="2">
                  <c:v>Centers of Scientific Excellence Grant</c:v>
                </c:pt>
                <c:pt idx="3">
                  <c:v>International Cooperation Grants</c:v>
                </c:pt>
                <c:pt idx="4">
                  <c:v>Development &amp; Innovation Grants</c:v>
                </c:pt>
                <c:pt idx="5">
                  <c:v>Targeted Calls</c:v>
                </c:pt>
              </c:strCache>
            </c:strRef>
          </c:cat>
          <c:val>
            <c:numRef>
              <c:f>Sheet1!$E$3:$E$8</c:f>
              <c:numCache>
                <c:formatCode>0.00</c:formatCode>
                <c:ptCount val="6"/>
                <c:pt idx="0">
                  <c:v>363.04603839999987</c:v>
                </c:pt>
                <c:pt idx="1">
                  <c:v>402.73603727096662</c:v>
                </c:pt>
                <c:pt idx="2">
                  <c:v>252.15716370000001</c:v>
                </c:pt>
                <c:pt idx="3">
                  <c:v>149.53290024</c:v>
                </c:pt>
                <c:pt idx="4">
                  <c:v>112.61642064999999</c:v>
                </c:pt>
                <c:pt idx="5">
                  <c:v>220.92257599999999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6E-2"/>
          <c:y val="5.1564621232690802E-2"/>
          <c:w val="0.82601119726954297"/>
          <c:h val="0.94843537876730899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28"/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CSE!$F$10:$F$13</c:f>
              <c:strCache>
                <c:ptCount val="4"/>
                <c:pt idx="0">
                  <c:v>Greater Cairo</c:v>
                </c:pt>
                <c:pt idx="1">
                  <c:v>Lower Egypt</c:v>
                </c:pt>
                <c:pt idx="2">
                  <c:v>Suez Canal</c:v>
                </c:pt>
                <c:pt idx="3">
                  <c:v>Upper Egypt</c:v>
                </c:pt>
              </c:strCache>
            </c:strRef>
          </c:cat>
          <c:val>
            <c:numRef>
              <c:f>CSE!$H$10:$H$13</c:f>
              <c:numCache>
                <c:formatCode>0.00</c:formatCode>
                <c:ptCount val="4"/>
                <c:pt idx="0">
                  <c:v>169.8409997</c:v>
                </c:pt>
                <c:pt idx="1">
                  <c:v>62.44209</c:v>
                </c:pt>
                <c:pt idx="2">
                  <c:v>9.8740740000000002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Sheet1!$A$3:$A$6</c:f>
              <c:strCache>
                <c:ptCount val="4"/>
                <c:pt idx="0">
                  <c:v>Agriculture</c:v>
                </c:pt>
                <c:pt idx="1">
                  <c:v>Basic Sciences</c:v>
                </c:pt>
                <c:pt idx="2">
                  <c:v>Engineering Sciences</c:v>
                </c:pt>
                <c:pt idx="3">
                  <c:v>Medical Sciences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18</c:v>
                </c:pt>
                <c:pt idx="1">
                  <c:v>8</c:v>
                </c:pt>
                <c:pt idx="2">
                  <c:v>27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587136"/>
        <c:axId val="202613504"/>
        <c:axId val="0"/>
      </c:bar3DChart>
      <c:catAx>
        <c:axId val="202587136"/>
        <c:scaling>
          <c:orientation val="minMax"/>
        </c:scaling>
        <c:delete val="0"/>
        <c:axPos val="b"/>
        <c:majorTickMark val="out"/>
        <c:minorTickMark val="none"/>
        <c:tickLblPos val="nextTo"/>
        <c:crossAx val="202613504"/>
        <c:crosses val="autoZero"/>
        <c:auto val="1"/>
        <c:lblAlgn val="ctr"/>
        <c:lblOffset val="100"/>
        <c:noMultiLvlLbl val="0"/>
      </c:catAx>
      <c:valAx>
        <c:axId val="202613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2587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8212E-42B7-421F-ACA1-1192C4222924}" type="datetimeFigureOut">
              <a:rPr lang="en-US" smtClean="0"/>
              <a:pPr/>
              <a:t>23-Apr-17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8332B-9A6D-416F-ADE2-ACBFA846B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4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E330-B24E-4E59-A4B3-60F38B7E5451}" type="datetimeFigureOut">
              <a:rPr lang="en-US" smtClean="0"/>
              <a:pPr/>
              <a:t>23-Apr-17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779F-4888-41E0-950E-E8E7A333C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E330-B24E-4E59-A4B3-60F38B7E5451}" type="datetimeFigureOut">
              <a:rPr lang="en-US" smtClean="0"/>
              <a:pPr/>
              <a:t>23-Apr-17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779F-4888-41E0-950E-E8E7A333C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E330-B24E-4E59-A4B3-60F38B7E5451}" type="datetimeFigureOut">
              <a:rPr lang="en-US" smtClean="0"/>
              <a:pPr/>
              <a:t>23-Apr-17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779F-4888-41E0-950E-E8E7A333C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E330-B24E-4E59-A4B3-60F38B7E5451}" type="datetimeFigureOut">
              <a:rPr lang="en-US" smtClean="0"/>
              <a:pPr/>
              <a:t>23-Apr-17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779F-4888-41E0-950E-E8E7A333C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E330-B24E-4E59-A4B3-60F38B7E5451}" type="datetimeFigureOut">
              <a:rPr lang="en-US" smtClean="0"/>
              <a:pPr/>
              <a:t>23-Apr-17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779F-4888-41E0-950E-E8E7A333C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E330-B24E-4E59-A4B3-60F38B7E5451}" type="datetimeFigureOut">
              <a:rPr lang="en-US" smtClean="0"/>
              <a:pPr/>
              <a:t>23-Apr-17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779F-4888-41E0-950E-E8E7A333C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E330-B24E-4E59-A4B3-60F38B7E5451}" type="datetimeFigureOut">
              <a:rPr lang="en-US" smtClean="0"/>
              <a:pPr/>
              <a:t>23-Apr-17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779F-4888-41E0-950E-E8E7A333C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E330-B24E-4E59-A4B3-60F38B7E5451}" type="datetimeFigureOut">
              <a:rPr lang="en-US" smtClean="0"/>
              <a:pPr/>
              <a:t>23-Apr-17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779F-4888-41E0-950E-E8E7A333C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E330-B24E-4E59-A4B3-60F38B7E5451}" type="datetimeFigureOut">
              <a:rPr lang="en-US" smtClean="0"/>
              <a:pPr/>
              <a:t>23-Apr-17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779F-4888-41E0-950E-E8E7A333C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E330-B24E-4E59-A4B3-60F38B7E5451}" type="datetimeFigureOut">
              <a:rPr lang="en-US" smtClean="0"/>
              <a:pPr/>
              <a:t>23-Apr-17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779F-4888-41E0-950E-E8E7A333C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E330-B24E-4E59-A4B3-60F38B7E5451}" type="datetimeFigureOut">
              <a:rPr lang="en-US" smtClean="0"/>
              <a:pPr/>
              <a:t>23-Apr-17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779F-4888-41E0-950E-E8E7A333C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E330-B24E-4E59-A4B3-60F38B7E5451}" type="datetimeFigureOut">
              <a:rPr lang="en-US" smtClean="0"/>
              <a:pPr/>
              <a:t>23-Apr-17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F779F-4888-41E0-950E-E8E7A333C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CSE%20Map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3636" y="3352800"/>
            <a:ext cx="8610601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AND TECHNOLOGY DEVELOPMENT FUND (STDF)</a:t>
            </a:r>
            <a:endParaRPr lang="en-US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399" y="1981200"/>
            <a:ext cx="88392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Towards Building a Knowledge-based Economy …</a:t>
            </a:r>
          </a:p>
          <a:p>
            <a:pPr>
              <a:spcBef>
                <a:spcPts val="1200"/>
              </a:spcBef>
            </a:pP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EGYPT’S</a:t>
            </a:r>
            <a:endParaRPr lang="en-US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635" y="4952999"/>
            <a:ext cx="8610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9338">
              <a:tabLst>
                <a:tab pos="3138488" algn="l"/>
              </a:tabLst>
            </a:pP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Hazem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Mansour, Ph. D.</a:t>
            </a:r>
            <a:endParaRPr lang="en-US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9338">
              <a:tabLst>
                <a:tab pos="3138488" algn="l"/>
              </a:tabLst>
            </a:pP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Acting 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154634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-17294"/>
            <a:ext cx="7239000" cy="731838"/>
          </a:xfrm>
          <a:noFill/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Impact on Scientific Community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95545" y="2286000"/>
            <a:ext cx="25146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111 Capacity Building projects</a:t>
            </a:r>
            <a:r>
              <a:rPr lang="en-US" b="1" dirty="0" smtClean="0"/>
              <a:t> </a:t>
            </a:r>
          </a:p>
          <a:p>
            <a:pPr algn="just"/>
            <a:endParaRPr lang="en-US" b="1" dirty="0" smtClean="0"/>
          </a:p>
          <a:p>
            <a:pPr marL="285750" indent="-285750" algn="just">
              <a:buFontTx/>
              <a:buChar char="-"/>
            </a:pPr>
            <a:r>
              <a:rPr lang="en-US" b="1" dirty="0" smtClean="0"/>
              <a:t>with a total budget of</a:t>
            </a:r>
            <a:r>
              <a:rPr lang="en-US" b="1" dirty="0" smtClean="0">
                <a:solidFill>
                  <a:srgbClr val="FF0000"/>
                </a:solidFill>
              </a:rPr>
              <a:t> 440.59 million EGP</a:t>
            </a:r>
          </a:p>
          <a:p>
            <a:pPr algn="just"/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b="1" dirty="0" smtClean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34 institutes</a:t>
            </a:r>
            <a:r>
              <a:rPr lang="en-US" b="1" dirty="0" smtClean="0"/>
              <a:t> all over Egypt.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9545" y="7620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Capacity Building Program (4 Calls)</a:t>
            </a:r>
            <a:endParaRPr lang="en-US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54472"/>
              </p:ext>
            </p:extLst>
          </p:nvPr>
        </p:nvGraphicFramePr>
        <p:xfrm>
          <a:off x="457200" y="1310640"/>
          <a:ext cx="5562600" cy="493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5601"/>
                <a:gridCol w="786685"/>
                <a:gridCol w="940157"/>
                <a:gridCol w="940157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Institutes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# of Proj.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Budget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Budget 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Alexandria University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10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39.27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9%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Ain Shams University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33.58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8%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National Research Center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32.68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7%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Mansoura University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31.85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7%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Cairo University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29.70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7%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err="1">
                          <a:effectLst/>
                        </a:rPr>
                        <a:t>Assiut</a:t>
                      </a:r>
                      <a:r>
                        <a:rPr lang="en-US" sz="900" b="1" u="none" strike="noStrike" dirty="0">
                          <a:effectLst/>
                        </a:rPr>
                        <a:t> University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23.49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5%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National Institute of Oceanography &amp; </a:t>
                      </a:r>
                      <a:r>
                        <a:rPr lang="en-US" sz="900" b="1" u="none" strike="noStrike" dirty="0" smtClean="0">
                          <a:effectLst/>
                        </a:rPr>
                        <a:t>Fisheries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18.98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4%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err="1">
                          <a:effectLst/>
                        </a:rPr>
                        <a:t>Kafr</a:t>
                      </a:r>
                      <a:r>
                        <a:rPr lang="en-US" sz="900" b="1" u="none" strike="noStrike" dirty="0">
                          <a:effectLst/>
                        </a:rPr>
                        <a:t> El </a:t>
                      </a:r>
                      <a:r>
                        <a:rPr lang="en-US" sz="900" b="1" u="none" strike="noStrike" dirty="0" err="1">
                          <a:effectLst/>
                        </a:rPr>
                        <a:t>Shiekh</a:t>
                      </a:r>
                      <a:r>
                        <a:rPr lang="en-US" sz="900" b="1" u="none" strike="noStrike" dirty="0">
                          <a:effectLst/>
                        </a:rPr>
                        <a:t> University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15.51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4%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Suez University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14.84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3%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Tanta University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14.49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3%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err="1">
                          <a:effectLst/>
                        </a:rPr>
                        <a:t>Banha</a:t>
                      </a:r>
                      <a:r>
                        <a:rPr lang="en-US" sz="900" b="1" u="none" strike="noStrike" dirty="0">
                          <a:effectLst/>
                        </a:rPr>
                        <a:t> University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13.67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3%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err="1">
                          <a:effectLst/>
                        </a:rPr>
                        <a:t>Zewail</a:t>
                      </a:r>
                      <a:r>
                        <a:rPr lang="en-US" sz="900" b="1" u="none" strike="noStrike" dirty="0">
                          <a:effectLst/>
                        </a:rPr>
                        <a:t> City of Science &amp;Technology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13.12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3%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err="1">
                          <a:effectLst/>
                        </a:rPr>
                        <a:t>Zagazig</a:t>
                      </a:r>
                      <a:r>
                        <a:rPr lang="en-US" sz="900" b="1" u="none" strike="noStrike" dirty="0">
                          <a:effectLst/>
                        </a:rPr>
                        <a:t> University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12.41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3%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Suez Canal University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11.90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3%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err="1">
                          <a:effectLst/>
                        </a:rPr>
                        <a:t>Fayoum</a:t>
                      </a:r>
                      <a:r>
                        <a:rPr lang="en-US" sz="900" b="1" u="none" strike="noStrike" dirty="0">
                          <a:effectLst/>
                        </a:rPr>
                        <a:t> University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11.86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3%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err="1">
                          <a:effectLst/>
                        </a:rPr>
                        <a:t>Minia</a:t>
                      </a:r>
                      <a:r>
                        <a:rPr lang="en-US" sz="900" b="1" u="none" strike="noStrike" dirty="0">
                          <a:effectLst/>
                        </a:rPr>
                        <a:t> University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10.00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2%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Egypt-Japan University of Science and Technology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9.98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2%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err="1">
                          <a:effectLst/>
                        </a:rPr>
                        <a:t>Damanhour</a:t>
                      </a:r>
                      <a:r>
                        <a:rPr lang="en-US" sz="900" b="1" u="none" strike="noStrike" dirty="0">
                          <a:effectLst/>
                        </a:rPr>
                        <a:t> University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9.94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2%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National Authority for Remote Sensing &amp; Space Sciences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9.80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2%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err="1">
                          <a:effectLst/>
                        </a:rPr>
                        <a:t>Beni-Suef</a:t>
                      </a:r>
                      <a:r>
                        <a:rPr lang="en-US" sz="900" b="1" u="none" strike="noStrike" dirty="0">
                          <a:effectLst/>
                        </a:rPr>
                        <a:t> University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9.76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2%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City of Scientific Research and Technological Applications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9.71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2%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Suhag University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9.57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2%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Sadat City University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7.70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2%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err="1">
                          <a:effectLst/>
                        </a:rPr>
                        <a:t>Menofia</a:t>
                      </a:r>
                      <a:r>
                        <a:rPr lang="en-US" sz="900" b="1" u="none" strike="noStrike" dirty="0">
                          <a:effectLst/>
                        </a:rPr>
                        <a:t> University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6.28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Al </a:t>
                      </a:r>
                      <a:r>
                        <a:rPr lang="en-US" sz="900" b="1" u="none" strike="noStrike" dirty="0" err="1">
                          <a:effectLst/>
                        </a:rPr>
                        <a:t>Azhar</a:t>
                      </a:r>
                      <a:r>
                        <a:rPr lang="en-US" sz="900" b="1" u="none" strike="noStrike" dirty="0">
                          <a:effectLst/>
                        </a:rPr>
                        <a:t> University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6.03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Academy of Scientific Research and Technology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5.00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National Research Institute of Astronomy and </a:t>
                      </a:r>
                      <a:r>
                        <a:rPr lang="en-US" sz="900" b="1" u="none" strike="noStrike" dirty="0" smtClean="0">
                          <a:effectLst/>
                        </a:rPr>
                        <a:t>Geophysics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5.00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South Valley University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4.85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err="1">
                          <a:effectLst/>
                        </a:rPr>
                        <a:t>Helwan</a:t>
                      </a:r>
                      <a:r>
                        <a:rPr lang="en-US" sz="900" b="1" u="none" strike="noStrike" dirty="0">
                          <a:effectLst/>
                        </a:rPr>
                        <a:t> University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4.78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Central Metallurgical Research and Development </a:t>
                      </a:r>
                      <a:r>
                        <a:rPr lang="en-US" sz="900" b="1" u="none" strike="noStrike" dirty="0" smtClean="0">
                          <a:effectLst/>
                        </a:rPr>
                        <a:t>Institute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4.35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>
                          <a:effectLst/>
                        </a:rPr>
                        <a:t>Agriculture Research Center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3.06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Damietta University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3.05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TheadorBilhariZ Institute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3.02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>
                          <a:effectLst/>
                        </a:rPr>
                        <a:t>Port Training Institute – Ministry of Transport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smtClean="0">
                          <a:effectLst/>
                        </a:rPr>
                        <a:t>1.36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0.3%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Total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111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440.59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94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447801"/>
            <a:ext cx="5638800" cy="419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56004"/>
            <a:ext cx="2743200" cy="492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276598" y="1752600"/>
            <a:ext cx="1905000" cy="1415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 smtClean="0">
                <a:ln w="18415" cmpd="sng">
                  <a:solidFill>
                    <a:schemeClr val="accent1"/>
                  </a:solidFill>
                  <a:prstDash val="solid"/>
                </a:ln>
                <a:latin typeface="+mn-lt"/>
                <a:cs typeface="Arabic Typesetting" pitchFamily="66" charset="-78"/>
              </a:rPr>
              <a:t>Centers of Scientific Excellence</a:t>
            </a:r>
            <a:endParaRPr lang="en-US" sz="2400" b="1" i="1" dirty="0">
              <a:ln w="18415" cmpd="sng">
                <a:solidFill>
                  <a:schemeClr val="accent1"/>
                </a:solidFill>
                <a:prstDash val="solid"/>
              </a:ln>
              <a:latin typeface="+mn-lt"/>
              <a:cs typeface="Arabic Typesetting" pitchFamily="66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598" y="5646003"/>
            <a:ext cx="5029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Centers of Excellence: 31</a:t>
            </a:r>
          </a:p>
          <a:p>
            <a:pPr algn="ctr" fontAlgn="ctr"/>
            <a:r>
              <a:rPr lang="en-US" sz="2400" b="1" dirty="0" smtClean="0"/>
              <a:t>Budget: </a:t>
            </a:r>
            <a:r>
              <a:rPr lang="en-US" sz="2400" b="1" dirty="0"/>
              <a:t> </a:t>
            </a:r>
            <a:r>
              <a:rPr lang="en-US" sz="2400" b="1" dirty="0" smtClean="0"/>
              <a:t>252.16 Million EGP</a:t>
            </a:r>
            <a:endParaRPr lang="en-US" sz="2400" b="1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12271288"/>
              </p:ext>
            </p:extLst>
          </p:nvPr>
        </p:nvGraphicFramePr>
        <p:xfrm>
          <a:off x="3048000" y="3375582"/>
          <a:ext cx="4008120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228600" y="926068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Centers of Scientific Excellence</a:t>
            </a:r>
            <a:endParaRPr lang="en-US" sz="24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-17294"/>
            <a:ext cx="7239000" cy="703094"/>
          </a:xfrm>
          <a:noFill/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Impact on Scientific Community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219200"/>
            <a:ext cx="9067800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ln w="18415" cmpd="sng">
                  <a:solidFill>
                    <a:schemeClr val="accent1"/>
                  </a:solidFill>
                  <a:prstDash val="solid"/>
                </a:ln>
                <a:latin typeface="+mn-lt"/>
                <a:cs typeface="Arabic Typesetting" pitchFamily="66" charset="-78"/>
              </a:rPr>
              <a:t>Surge in patent filing related to STDF projects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3400" y="5221069"/>
            <a:ext cx="453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Distribution of Applied STDF Patents over Scientific Fields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5250" y="2209800"/>
            <a:ext cx="37909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STDF </a:t>
            </a:r>
            <a:r>
              <a:rPr lang="en-US" dirty="0"/>
              <a:t>has </a:t>
            </a:r>
            <a:r>
              <a:rPr lang="en-US" dirty="0">
                <a:solidFill>
                  <a:srgbClr val="FF0000"/>
                </a:solidFill>
              </a:rPr>
              <a:t>applied for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65 </a:t>
            </a:r>
            <a:r>
              <a:rPr lang="en-US" dirty="0">
                <a:solidFill>
                  <a:srgbClr val="FF0000"/>
                </a:solidFill>
              </a:rPr>
              <a:t>patents</a:t>
            </a:r>
            <a:r>
              <a:rPr lang="en-US" dirty="0"/>
              <a:t>, which are the outputs of </a:t>
            </a:r>
            <a:r>
              <a:rPr lang="en-US" dirty="0" smtClean="0">
                <a:solidFill>
                  <a:srgbClr val="FF0000"/>
                </a:solidFill>
              </a:rPr>
              <a:t>45 </a:t>
            </a:r>
            <a:r>
              <a:rPr lang="en-US" dirty="0">
                <a:solidFill>
                  <a:srgbClr val="FF0000"/>
                </a:solidFill>
              </a:rPr>
              <a:t>STDF funded </a:t>
            </a:r>
            <a:r>
              <a:rPr lang="en-US" dirty="0" smtClean="0">
                <a:solidFill>
                  <a:srgbClr val="FF0000"/>
                </a:solidFill>
              </a:rPr>
              <a:t>projects.</a:t>
            </a: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Until Sept. 2015,  </a:t>
            </a:r>
            <a:r>
              <a:rPr lang="en-US" dirty="0" smtClean="0">
                <a:solidFill>
                  <a:srgbClr val="FF0000"/>
                </a:solidFill>
              </a:rPr>
              <a:t>4 </a:t>
            </a:r>
            <a:r>
              <a:rPr lang="en-US" dirty="0">
                <a:solidFill>
                  <a:srgbClr val="FF0000"/>
                </a:solidFill>
              </a:rPr>
              <a:t>patents have been granted</a:t>
            </a:r>
            <a:r>
              <a:rPr lang="en-US" dirty="0"/>
              <a:t> to </a:t>
            </a:r>
            <a:r>
              <a:rPr lang="en-US" dirty="0" smtClean="0"/>
              <a:t>STDF.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STDF </a:t>
            </a:r>
            <a:r>
              <a:rPr lang="en-US" dirty="0"/>
              <a:t>contribution together with MCIT and IBM in supporting the </a:t>
            </a:r>
            <a:r>
              <a:rPr lang="en-US" dirty="0">
                <a:solidFill>
                  <a:srgbClr val="FF0000"/>
                </a:solidFill>
              </a:rPr>
              <a:t>Nanotechnology Center</a:t>
            </a:r>
            <a:r>
              <a:rPr lang="en-US" dirty="0"/>
              <a:t> in Cairo University has led to </a:t>
            </a:r>
            <a:r>
              <a:rPr lang="en-US" dirty="0">
                <a:solidFill>
                  <a:srgbClr val="FF0000"/>
                </a:solidFill>
              </a:rPr>
              <a:t>applying for 44 patents 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926068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Patents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994173"/>
              </p:ext>
            </p:extLst>
          </p:nvPr>
        </p:nvGraphicFramePr>
        <p:xfrm>
          <a:off x="4114800" y="22741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-17294"/>
            <a:ext cx="7239000" cy="731838"/>
          </a:xfrm>
          <a:noFill/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Impact on Scientific Community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4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66900" y="2695303"/>
            <a:ext cx="5410199" cy="12192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i="1" dirty="0" smtClean="0">
                <a:latin typeface="+mn-lt"/>
              </a:rPr>
              <a:t>THANK YOU</a:t>
            </a:r>
            <a:endParaRPr lang="en-US" sz="8000" b="1" i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953000"/>
            <a:ext cx="5943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Hazem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Mansour</a:t>
            </a:r>
          </a:p>
          <a:p>
            <a:pPr algn="ctr"/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April 23</a:t>
            </a:r>
            <a:r>
              <a:rPr lang="en-US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 2017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4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9600" y="1143000"/>
            <a:ext cx="7620000" cy="838200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Higher Council for Science &amp; Technology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HCST)</a:t>
            </a:r>
            <a:endParaRPr lang="en-US" sz="28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10" name="Picture 23" descr="Minis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2235" y="2893894"/>
            <a:ext cx="1325543" cy="131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53"/>
          <p:cNvSpPr txBox="1">
            <a:spLocks noChangeArrowheads="1"/>
          </p:cNvSpPr>
          <p:nvPr/>
        </p:nvSpPr>
        <p:spPr bwMode="auto">
          <a:xfrm>
            <a:off x="5407756" y="5943600"/>
            <a:ext cx="2510394" cy="461665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Research  Centers </a:t>
            </a:r>
            <a:endParaRPr lang="ar-EG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53"/>
          <p:cNvSpPr txBox="1">
            <a:spLocks noChangeArrowheads="1"/>
          </p:cNvSpPr>
          <p:nvPr/>
        </p:nvSpPr>
        <p:spPr bwMode="auto">
          <a:xfrm>
            <a:off x="1076299" y="5943600"/>
            <a:ext cx="2418121" cy="461665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Universities  </a:t>
            </a:r>
            <a:endParaRPr lang="ar-EG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038600" y="2057339"/>
            <a:ext cx="952815" cy="83655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59930" y="3302851"/>
            <a:ext cx="147387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err="1" smtClean="0"/>
              <a:t>MoHESR</a:t>
            </a:r>
            <a:endParaRPr lang="en-US" sz="3200" b="1" dirty="0"/>
          </a:p>
        </p:txBody>
      </p:sp>
      <p:sp>
        <p:nvSpPr>
          <p:cNvPr id="23" name="Down Arrow 22"/>
          <p:cNvSpPr/>
          <p:nvPr/>
        </p:nvSpPr>
        <p:spPr>
          <a:xfrm>
            <a:off x="4038600" y="4191000"/>
            <a:ext cx="952815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ent Arrow 24"/>
          <p:cNvSpPr/>
          <p:nvPr/>
        </p:nvSpPr>
        <p:spPr>
          <a:xfrm rot="5400000">
            <a:off x="5219699" y="5036262"/>
            <a:ext cx="914402" cy="838200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Bent Arrow 25"/>
          <p:cNvSpPr/>
          <p:nvPr/>
        </p:nvSpPr>
        <p:spPr>
          <a:xfrm rot="16200000" flipH="1">
            <a:off x="2857502" y="5023011"/>
            <a:ext cx="914401" cy="838200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894584"/>
            <a:ext cx="1524000" cy="5475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533400" y="76200"/>
            <a:ext cx="869909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The Dynamics of Change: 2007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2400" y="838200"/>
            <a:ext cx="4800600" cy="5562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&amp; Applied Research</a:t>
            </a:r>
          </a:p>
          <a:p>
            <a:pPr marL="285750" lvl="0" indent="-285750" algn="just">
              <a:buFont typeface="Arial"/>
              <a:buChar char="•"/>
            </a:pPr>
            <a:endPara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spcAft>
                <a:spcPts val="600"/>
              </a:spcAft>
              <a:buFont typeface="Arial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1,000,000 EGP/project</a:t>
            </a:r>
          </a:p>
          <a:p>
            <a:pPr marL="171450" lvl="0" indent="-171450" algn="just">
              <a:spcAft>
                <a:spcPts val="600"/>
              </a:spcAft>
              <a:buFont typeface="Arial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 years</a:t>
            </a:r>
          </a:p>
          <a:p>
            <a:pPr marL="171450" lvl="0" indent="-171450" algn="just">
              <a:buFont typeface="Arial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areas of research:</a:t>
            </a:r>
          </a:p>
          <a:p>
            <a:pPr algn="just">
              <a:lnSpc>
                <a:spcPct val="14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Agriculture, Chemistry, Physics, Mathematics, Geology and Mineral Resources, Space and Remote Sensing, Food,  Biology, Water, ICT, Social Sciences and Humanities, Transportation and traffic, Engineering, Energy, Electronics, Environment, Industry Biotechnology, Nanotechnology, Medicine, Pharmacy, Oceanography &amp; Fisheries, Biochemistry, Microbiology, Converging Sciences, Foresight Studies 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05400" y="2971800"/>
            <a:ext cx="1600200" cy="914400"/>
          </a:xfrm>
          <a:prstGeom prst="roundRect">
            <a:avLst>
              <a:gd name="adj" fmla="val 14127"/>
            </a:avLst>
          </a:prstGeom>
          <a:solidFill>
            <a:srgbClr val="F2AAA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Calls </a:t>
            </a:r>
          </a:p>
          <a:p>
            <a:pPr lvl="0"/>
            <a:endParaRPr lang="en-US" sz="15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49721" y="838200"/>
            <a:ext cx="2294279" cy="2971800"/>
          </a:xfrm>
          <a:prstGeom prst="roundRect">
            <a:avLst/>
          </a:prstGeom>
          <a:solidFill>
            <a:srgbClr val="A7FFA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&amp; Innovation</a:t>
            </a:r>
          </a:p>
          <a:p>
            <a:pPr marL="177800" indent="-177800">
              <a:lnSpc>
                <a:spcPct val="120000"/>
              </a:lnSpc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Development</a:t>
            </a:r>
          </a:p>
          <a:p>
            <a:pPr marL="177800" lvl="0" indent="-177800">
              <a:lnSpc>
                <a:spcPct val="120000"/>
              </a:lnSpc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2-Innovation Grants</a:t>
            </a:r>
          </a:p>
          <a:p>
            <a:pPr marL="177800" indent="-177800">
              <a:lnSpc>
                <a:spcPct val="120000"/>
              </a:lnSpc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3-Faculty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Factory (3F)</a:t>
            </a:r>
          </a:p>
          <a:p>
            <a:pPr marL="177800" indent="-177800">
              <a:lnSpc>
                <a:spcPct val="120000"/>
              </a:lnSpc>
            </a:pP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4-Demand Driven Projects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lnSpc>
                <a:spcPct val="120000"/>
              </a:lnSpc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5-Research Centers Networks</a:t>
            </a:r>
          </a:p>
          <a:p>
            <a:pPr marL="177800" lvl="0" indent="-177800">
              <a:lnSpc>
                <a:spcPct val="120000"/>
              </a:lnSpc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6-National Challenges Program</a:t>
            </a:r>
          </a:p>
          <a:p>
            <a:pPr marL="177800" lvl="0" indent="-177800">
              <a:lnSpc>
                <a:spcPct val="120000"/>
              </a:lnSpc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7-Technology Incubators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05400" y="838200"/>
            <a:ext cx="1676400" cy="187842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Centers of Scientific Excellence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638800" y="4051886"/>
            <a:ext cx="3444535" cy="24272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 </a:t>
            </a:r>
          </a:p>
          <a:p>
            <a:pPr>
              <a:lnSpc>
                <a:spcPct val="130000"/>
              </a:lnSpc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1-Short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 Fellowship	</a:t>
            </a:r>
          </a:p>
          <a:p>
            <a:pPr lvl="0">
              <a:lnSpc>
                <a:spcPct val="130000"/>
              </a:lnSpc>
            </a:pP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2-Support of Scientific Events</a:t>
            </a:r>
          </a:p>
          <a:p>
            <a:pPr lvl="0">
              <a:lnSpc>
                <a:spcPct val="130000"/>
              </a:lnSpc>
            </a:pP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3-Instrument Acquisition</a:t>
            </a:r>
          </a:p>
          <a:p>
            <a:pPr lvl="0">
              <a:lnSpc>
                <a:spcPct val="130000"/>
              </a:lnSpc>
            </a:pP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4-Digital Libraries </a:t>
            </a:r>
          </a:p>
          <a:p>
            <a:pPr lvl="0">
              <a:lnSpc>
                <a:spcPct val="130000"/>
              </a:lnSpc>
            </a:pP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5-Reintegration	</a:t>
            </a:r>
          </a:p>
          <a:p>
            <a:pPr lvl="0">
              <a:lnSpc>
                <a:spcPct val="130000"/>
              </a:lnSpc>
            </a:pP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6-Young Researchers	</a:t>
            </a:r>
          </a:p>
          <a:p>
            <a:pPr lvl="0">
              <a:lnSpc>
                <a:spcPct val="130000"/>
              </a:lnSpc>
            </a:pP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7-Research Support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33400" y="76200"/>
            <a:ext cx="869909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00"/>
                </a:solidFill>
              </a:rPr>
              <a:t>STDF National Research-Funding Mechanisms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3126" y="-23247"/>
            <a:ext cx="7105874" cy="731838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Examples of  STDF Funding Programs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024851" y="2359306"/>
            <a:ext cx="9906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058128" y="4724400"/>
            <a:ext cx="9906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013276" y="3429000"/>
            <a:ext cx="9906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024851" y="5638800"/>
            <a:ext cx="9906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908611"/>
              </p:ext>
            </p:extLst>
          </p:nvPr>
        </p:nvGraphicFramePr>
        <p:xfrm>
          <a:off x="152400" y="1524000"/>
          <a:ext cx="8610600" cy="4781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1219200"/>
                <a:gridCol w="4648200"/>
              </a:tblGrid>
              <a:tr h="464004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Goal</a:t>
                      </a:r>
                      <a:endParaRPr lang="en-US" sz="23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Programs</a:t>
                      </a:r>
                      <a:endParaRPr lang="en-US" sz="23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59996">
                <a:tc>
                  <a:txBody>
                    <a:bodyPr/>
                    <a:lstStyle/>
                    <a:p>
                      <a:pPr algn="l"/>
                      <a:r>
                        <a:rPr lang="en-US" sz="2300" b="1" i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Supporting the Industry/Market Pull Mode</a:t>
                      </a:r>
                      <a:endParaRPr lang="en-US" sz="2300" b="1" i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300" b="1" i="1" dirty="0" smtClean="0">
                        <a:solidFill>
                          <a:srgbClr val="0070C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300" b="1" i="1" dirty="0" smtClean="0">
                          <a:solidFill>
                            <a:srgbClr val="0070C0"/>
                          </a:solidFill>
                          <a:latin typeface="+mj-lt"/>
                          <a:cs typeface="Arial" panose="020B0604020202020204" pitchFamily="34" charset="0"/>
                        </a:rPr>
                        <a:t>Demand Driven Projects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300" b="1" i="1" dirty="0" smtClean="0">
                          <a:solidFill>
                            <a:srgbClr val="0070C0"/>
                          </a:solidFill>
                          <a:latin typeface="+mj-lt"/>
                          <a:cs typeface="Arial" panose="020B0604020202020204" pitchFamily="34" charset="0"/>
                        </a:rPr>
                        <a:t>National</a:t>
                      </a:r>
                      <a:r>
                        <a:rPr lang="en-GB" sz="2300" b="1" i="1" baseline="0" dirty="0" smtClean="0">
                          <a:solidFill>
                            <a:srgbClr val="0070C0"/>
                          </a:solidFill>
                          <a:latin typeface="+mj-lt"/>
                          <a:cs typeface="Arial" panose="020B0604020202020204" pitchFamily="34" charset="0"/>
                        </a:rPr>
                        <a:t> Challenge Projects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300" b="1" i="1" baseline="0" dirty="0" smtClean="0">
                          <a:solidFill>
                            <a:srgbClr val="0070C0"/>
                          </a:solidFill>
                          <a:latin typeface="+mj-lt"/>
                          <a:cs typeface="Arial" panose="020B0604020202020204" pitchFamily="34" charset="0"/>
                        </a:rPr>
                        <a:t>Faculty for Factory</a:t>
                      </a:r>
                      <a:endParaRPr lang="en-US" sz="2300" b="1" i="1" dirty="0" smtClean="0">
                        <a:solidFill>
                          <a:srgbClr val="0070C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i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Supporting the Technology Push Mode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300" b="1" i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300" b="1" i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Technology Development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00" b="1" i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Innovation Grants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300" b="1" i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Technology Incubators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00" b="1" i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Research Support</a:t>
                      </a:r>
                      <a:endParaRPr lang="en-US" sz="2300" b="1" i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300" b="1" i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Human</a:t>
                      </a:r>
                      <a:r>
                        <a:rPr lang="en-US" sz="2300" b="1" i="1" baseline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 &amp; Research Facility  </a:t>
                      </a:r>
                      <a:r>
                        <a:rPr lang="en-US" sz="2300" b="1" i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Capacity</a:t>
                      </a:r>
                      <a:r>
                        <a:rPr lang="en-US" sz="2300" b="1" i="1" baseline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 Building</a:t>
                      </a:r>
                      <a:endParaRPr lang="en-US" sz="2300" b="1" i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300" b="1" i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00" b="1" i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Short Term Fellowships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00" b="1" i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Centers of Excellence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00" b="1" i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Lab</a:t>
                      </a:r>
                      <a:r>
                        <a:rPr lang="en-US" sz="2300" b="1" i="1" baseline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 Instrumentation Acquisition</a:t>
                      </a:r>
                      <a:endParaRPr lang="en-US" sz="2300" b="1" i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42406">
                <a:tc>
                  <a:txBody>
                    <a:bodyPr/>
                    <a:lstStyle/>
                    <a:p>
                      <a:pPr algn="just"/>
                      <a:r>
                        <a:rPr lang="en-US" sz="2300" b="1" i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Minimizing</a:t>
                      </a:r>
                      <a:r>
                        <a:rPr lang="en-US" sz="2300" b="1" i="1" baseline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 the Brain Drain</a:t>
                      </a:r>
                      <a:endParaRPr lang="en-US" sz="2300" b="1" i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300" b="1" i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00" b="1" i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Reintegration Grants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00" b="1" i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Young Researcher</a:t>
                      </a:r>
                      <a:r>
                        <a:rPr lang="en-US" sz="2300" b="1" i="1" baseline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 Grants</a:t>
                      </a:r>
                      <a:endParaRPr lang="en-US" sz="2300" b="1" i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226965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781800" y="4891446"/>
            <a:ext cx="1280160" cy="584775"/>
          </a:xfrm>
          <a:prstGeom prst="rect">
            <a:avLst/>
          </a:prstGeom>
          <a:ln>
            <a:noFill/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336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+mn-lt"/>
                <a:cs typeface="Times New Roman" pitchFamily="18" charset="0"/>
              </a:rPr>
              <a:t>Short Term Fellowship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395506" y="4563886"/>
            <a:ext cx="1454331" cy="584775"/>
          </a:xfrm>
          <a:prstGeom prst="rect">
            <a:avLst/>
          </a:prstGeom>
          <a:ln>
            <a:noFill/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336"/>
              </a:spcBef>
              <a:spcAft>
                <a:spcPts val="0"/>
              </a:spcAft>
              <a:defRPr/>
            </a:pPr>
            <a:r>
              <a:rPr lang="en-GB" sz="1600" b="1" dirty="0" smtClean="0">
                <a:latin typeface="+mn-lt"/>
                <a:cs typeface="Times New Roman" pitchFamily="18" charset="0"/>
              </a:rPr>
              <a:t>Digital Libraries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152400" y="2743200"/>
            <a:ext cx="1447800" cy="894996"/>
          </a:xfrm>
          <a:prstGeom prst="rect">
            <a:avLst/>
          </a:prstGeom>
          <a:ln>
            <a:noFill/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ar-EG"/>
            </a:defPPr>
            <a:lvl1pPr algn="ctr" rtl="0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fontAlgn="auto">
              <a:spcBef>
                <a:spcPts val="336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  <a:cs typeface="Times New Roman" pitchFamily="18" charset="0"/>
              </a:rPr>
              <a:t>Instrument Acquisition  &amp; maintenance</a:t>
            </a:r>
          </a:p>
        </p:txBody>
      </p:sp>
      <p:sp>
        <p:nvSpPr>
          <p:cNvPr id="40970" name="Rectangle 6"/>
          <p:cNvSpPr>
            <a:spLocks noChangeArrowheads="1"/>
          </p:cNvSpPr>
          <p:nvPr/>
        </p:nvSpPr>
        <p:spPr bwMode="auto">
          <a:xfrm>
            <a:off x="23906" y="3822080"/>
            <a:ext cx="1371600" cy="189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sz="1300" b="1" dirty="0" smtClean="0">
                <a:cs typeface="Times New Roman" pitchFamily="18" charset="0"/>
              </a:rPr>
              <a:t>Equipment purchase</a:t>
            </a: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sz="1300" b="1" dirty="0" smtClean="0">
                <a:cs typeface="Times New Roman" pitchFamily="18" charset="0"/>
              </a:rPr>
              <a:t>5 M EGP</a:t>
            </a:r>
            <a:endParaRPr lang="en-US" sz="1300" b="1" dirty="0">
              <a:cs typeface="Times New Roman" pitchFamily="18" charset="0"/>
            </a:endParaRPr>
          </a:p>
          <a:p>
            <a:pPr marL="88900" indent="-88900">
              <a:lnSpc>
                <a:spcPct val="130000"/>
              </a:lnSpc>
              <a:buFontTx/>
              <a:buChar char="•"/>
            </a:pPr>
            <a:r>
              <a:rPr lang="en-US" sz="1300" b="1" dirty="0" smtClean="0">
                <a:cs typeface="Times New Roman" pitchFamily="18" charset="0"/>
              </a:rPr>
              <a:t>Must </a:t>
            </a:r>
            <a:r>
              <a:rPr lang="en-US" sz="1300" b="1" dirty="0">
                <a:cs typeface="Times New Roman" pitchFamily="18" charset="0"/>
              </a:rPr>
              <a:t>be aligned with an institutional long term plan</a:t>
            </a:r>
            <a:endParaRPr lang="x-none" sz="1300" b="1" dirty="0">
              <a:cs typeface="Times New Roman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861762" y="2754311"/>
            <a:ext cx="1643438" cy="556297"/>
          </a:xfrm>
          <a:prstGeom prst="rect">
            <a:avLst/>
          </a:prstGeom>
          <a:ln>
            <a:noFill/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ar-EG"/>
            </a:defPPr>
            <a:lvl1pPr algn="ctr" rtl="0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fontAlgn="auto">
              <a:spcBef>
                <a:spcPts val="336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  <a:cs typeface="Times New Roman" pitchFamily="18" charset="0"/>
              </a:rPr>
              <a:t>Nanotechnology Center (CU)</a:t>
            </a:r>
          </a:p>
        </p:txBody>
      </p:sp>
      <p:sp>
        <p:nvSpPr>
          <p:cNvPr id="40974" name="Rectangle 37"/>
          <p:cNvSpPr>
            <a:spLocks noChangeArrowheads="1"/>
          </p:cNvSpPr>
          <p:nvPr/>
        </p:nvSpPr>
        <p:spPr bwMode="auto">
          <a:xfrm>
            <a:off x="6781800" y="5486400"/>
            <a:ext cx="1371600" cy="65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ts val="338"/>
              </a:spcBef>
              <a:buFont typeface="Arial" charset="0"/>
              <a:buChar char="•"/>
            </a:pPr>
            <a:r>
              <a:rPr lang="en-GB" sz="1300" b="1" dirty="0" smtClean="0">
                <a:cs typeface="Times New Roman" pitchFamily="18" charset="0"/>
              </a:rPr>
              <a:t>4 Months</a:t>
            </a:r>
          </a:p>
          <a:p>
            <a:pPr>
              <a:lnSpc>
                <a:spcPct val="130000"/>
              </a:lnSpc>
              <a:spcBef>
                <a:spcPts val="338"/>
              </a:spcBef>
              <a:buFont typeface="Arial" charset="0"/>
              <a:buChar char="•"/>
            </a:pPr>
            <a:r>
              <a:rPr lang="en-GB" sz="1300" b="1" dirty="0" smtClean="0">
                <a:cs typeface="Times New Roman" pitchFamily="18" charset="0"/>
              </a:rPr>
              <a:t>&lt;40 years</a:t>
            </a:r>
            <a:endParaRPr lang="en-US" sz="1300" b="1" dirty="0">
              <a:cs typeface="Times New Roman" pitchFamily="18" charset="0"/>
            </a:endParaRPr>
          </a:p>
        </p:txBody>
      </p:sp>
      <p:sp>
        <p:nvSpPr>
          <p:cNvPr id="40975" name="Rectangle 41"/>
          <p:cNvSpPr>
            <a:spLocks noChangeArrowheads="1"/>
          </p:cNvSpPr>
          <p:nvPr/>
        </p:nvSpPr>
        <p:spPr bwMode="auto">
          <a:xfrm>
            <a:off x="1861761" y="3287712"/>
            <a:ext cx="1719639" cy="59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>
              <a:lnSpc>
                <a:spcPct val="130000"/>
              </a:lnSpc>
              <a:spcBef>
                <a:spcPts val="338"/>
              </a:spcBef>
              <a:buFont typeface="Arial" charset="0"/>
              <a:buChar char="•"/>
            </a:pPr>
            <a:r>
              <a:rPr lang="en-US" sz="1300" b="1" dirty="0" smtClean="0">
                <a:cs typeface="Times New Roman" pitchFamily="18" charset="0"/>
              </a:rPr>
              <a:t>Allocated budget:  </a:t>
            </a:r>
            <a:r>
              <a:rPr lang="en-US" sz="1300" b="1" dirty="0">
                <a:cs typeface="Times New Roman" pitchFamily="18" charset="0"/>
              </a:rPr>
              <a:t>220 </a:t>
            </a:r>
            <a:r>
              <a:rPr lang="en-US" sz="1300" b="1" dirty="0" smtClean="0">
                <a:cs typeface="Times New Roman" pitchFamily="18" charset="0"/>
              </a:rPr>
              <a:t>M EGP</a:t>
            </a:r>
            <a:endParaRPr lang="en-US" sz="1300" b="1" dirty="0">
              <a:cs typeface="Times New Roman" pitchFamily="18" charset="0"/>
            </a:endParaRPr>
          </a:p>
        </p:txBody>
      </p:sp>
      <p:sp>
        <p:nvSpPr>
          <p:cNvPr id="40976" name="Rectangle 44"/>
          <p:cNvSpPr>
            <a:spLocks noChangeArrowheads="1"/>
          </p:cNvSpPr>
          <p:nvPr/>
        </p:nvSpPr>
        <p:spPr bwMode="auto">
          <a:xfrm>
            <a:off x="1395506" y="5183833"/>
            <a:ext cx="1703670" cy="91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>
              <a:lnSpc>
                <a:spcPct val="130000"/>
              </a:lnSpc>
              <a:spcBef>
                <a:spcPts val="338"/>
              </a:spcBef>
              <a:buFont typeface="Arial" charset="0"/>
              <a:buChar char="•"/>
            </a:pPr>
            <a:r>
              <a:rPr lang="en-US" sz="1300" b="1" dirty="0" smtClean="0">
                <a:cs typeface="Times New Roman" pitchFamily="18" charset="0"/>
              </a:rPr>
              <a:t>Supporting </a:t>
            </a:r>
            <a:r>
              <a:rPr lang="en-US" sz="1300" b="1" dirty="0">
                <a:cs typeface="Times New Roman" pitchFamily="18" charset="0"/>
              </a:rPr>
              <a:t>Digital Libraries (2009): </a:t>
            </a:r>
            <a:endParaRPr lang="en-US" sz="1300" b="1" dirty="0" smtClean="0">
              <a:cs typeface="Times New Roman" pitchFamily="18" charset="0"/>
            </a:endParaRPr>
          </a:p>
          <a:p>
            <a:pPr marL="179388">
              <a:lnSpc>
                <a:spcPct val="130000"/>
              </a:lnSpc>
              <a:spcBef>
                <a:spcPts val="338"/>
              </a:spcBef>
            </a:pPr>
            <a:r>
              <a:rPr lang="en-US" sz="1300" b="1" dirty="0" smtClean="0">
                <a:cs typeface="Times New Roman" pitchFamily="18" charset="0"/>
              </a:rPr>
              <a:t>16 M EGP</a:t>
            </a:r>
            <a:endParaRPr lang="en-US" sz="1300" b="1" dirty="0">
              <a:cs typeface="Times New Roman" pitchFamily="18" charset="0"/>
            </a:endParaRPr>
          </a:p>
        </p:txBody>
      </p:sp>
      <p:sp>
        <p:nvSpPr>
          <p:cNvPr id="40994" name="Line 5"/>
          <p:cNvSpPr>
            <a:spLocks noChangeShapeType="1"/>
          </p:cNvSpPr>
          <p:nvPr/>
        </p:nvSpPr>
        <p:spPr bwMode="auto">
          <a:xfrm>
            <a:off x="838200" y="2479992"/>
            <a:ext cx="7543800" cy="152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5" name="Line 15"/>
          <p:cNvSpPr>
            <a:spLocks noChangeShapeType="1"/>
          </p:cNvSpPr>
          <p:nvPr/>
        </p:nvSpPr>
        <p:spPr bwMode="auto">
          <a:xfrm>
            <a:off x="838200" y="2479992"/>
            <a:ext cx="0" cy="26320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96" name="Line 15"/>
          <p:cNvSpPr>
            <a:spLocks noChangeShapeType="1"/>
          </p:cNvSpPr>
          <p:nvPr/>
        </p:nvSpPr>
        <p:spPr bwMode="auto">
          <a:xfrm>
            <a:off x="4267200" y="1992312"/>
            <a:ext cx="0" cy="4876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97" name="Line 15"/>
          <p:cNvSpPr>
            <a:spLocks noChangeShapeType="1"/>
          </p:cNvSpPr>
          <p:nvPr/>
        </p:nvSpPr>
        <p:spPr bwMode="auto">
          <a:xfrm>
            <a:off x="1752600" y="2479991"/>
            <a:ext cx="0" cy="209200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98" name="Line 15"/>
          <p:cNvSpPr>
            <a:spLocks noChangeShapeType="1"/>
          </p:cNvSpPr>
          <p:nvPr/>
        </p:nvSpPr>
        <p:spPr bwMode="auto">
          <a:xfrm>
            <a:off x="8382000" y="2479993"/>
            <a:ext cx="0" cy="2024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99" name="Line 15"/>
          <p:cNvSpPr>
            <a:spLocks noChangeShapeType="1"/>
          </p:cNvSpPr>
          <p:nvPr/>
        </p:nvSpPr>
        <p:spPr bwMode="auto">
          <a:xfrm>
            <a:off x="6400800" y="2479992"/>
            <a:ext cx="0" cy="26320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00" name="Line 15"/>
          <p:cNvSpPr>
            <a:spLocks noChangeShapeType="1"/>
          </p:cNvSpPr>
          <p:nvPr/>
        </p:nvSpPr>
        <p:spPr bwMode="auto">
          <a:xfrm>
            <a:off x="4267200" y="2479992"/>
            <a:ext cx="0" cy="26320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5638801" y="2567413"/>
            <a:ext cx="1517649" cy="830997"/>
          </a:xfrm>
          <a:prstGeom prst="rect">
            <a:avLst/>
          </a:prstGeom>
          <a:ln>
            <a:noFill/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336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+mn-lt"/>
                <a:cs typeface="Times New Roman" pitchFamily="18" charset="0"/>
              </a:rPr>
              <a:t>Support of Scientific Events</a:t>
            </a:r>
          </a:p>
        </p:txBody>
      </p:sp>
      <p:sp>
        <p:nvSpPr>
          <p:cNvPr id="40985" name="Rectangle 27"/>
          <p:cNvSpPr>
            <a:spLocks noChangeArrowheads="1"/>
          </p:cNvSpPr>
          <p:nvPr/>
        </p:nvSpPr>
        <p:spPr bwMode="auto">
          <a:xfrm>
            <a:off x="5852160" y="3407232"/>
            <a:ext cx="1608137" cy="35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38"/>
              </a:spcBef>
              <a:buFont typeface="Arial" charset="0"/>
              <a:buChar char="•"/>
            </a:pPr>
            <a:r>
              <a:rPr lang="en-GB" sz="12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300" b="1" dirty="0" smtClean="0">
                <a:cs typeface="Times New Roman" pitchFamily="18" charset="0"/>
              </a:rPr>
              <a:t>50,000 EGP</a:t>
            </a:r>
            <a:endParaRPr lang="en-GB" sz="1300" b="1" dirty="0">
              <a:cs typeface="Times New Roman" pitchFamily="18" charset="0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776538" y="1219200"/>
            <a:ext cx="3090862" cy="739775"/>
            <a:chOff x="2667000" y="1850504"/>
            <a:chExt cx="3090664" cy="740296"/>
          </a:xfrm>
        </p:grpSpPr>
        <p:sp>
          <p:nvSpPr>
            <p:cNvPr id="31" name="Oval 30"/>
            <p:cNvSpPr/>
            <p:nvPr/>
          </p:nvSpPr>
          <p:spPr>
            <a:xfrm>
              <a:off x="2667000" y="1850504"/>
              <a:ext cx="3090664" cy="74029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40993" name="Rectangle 34"/>
            <p:cNvSpPr>
              <a:spLocks noChangeArrowheads="1"/>
            </p:cNvSpPr>
            <p:nvPr/>
          </p:nvSpPr>
          <p:spPr bwMode="auto">
            <a:xfrm>
              <a:off x="2989617" y="2020568"/>
              <a:ext cx="2465132" cy="341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>
                  <a:ln w="18415" cmpd="sng">
                    <a:solidFill>
                      <a:srgbClr val="FFFFFF"/>
                    </a:solidFill>
                    <a:prstDash val="solid"/>
                  </a:ln>
                </a:rPr>
                <a:t>Capacity Building Grants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3657600" y="2144712"/>
            <a:ext cx="0" cy="38100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3852076" y="2752290"/>
            <a:ext cx="1463040" cy="5847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cs typeface="Times New Roman" pitchFamily="18" charset="0"/>
              </a:rPr>
              <a:t>Young Researcher </a:t>
            </a: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3745396" y="3431463"/>
            <a:ext cx="16764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9388" indent="-179388">
              <a:lnSpc>
                <a:spcPct val="150000"/>
              </a:lnSpc>
              <a:buFont typeface="Arial" charset="0"/>
              <a:buChar char="•"/>
            </a:pPr>
            <a:r>
              <a:rPr lang="en-US" sz="1300" b="1" dirty="0" smtClean="0">
                <a:cs typeface="Times New Roman" pitchFamily="18" charset="0"/>
              </a:rPr>
              <a:t>YR </a:t>
            </a:r>
            <a:r>
              <a:rPr lang="en-US" sz="1300" b="1" dirty="0">
                <a:cs typeface="Times New Roman" pitchFamily="18" charset="0"/>
              </a:rPr>
              <a:t>based in</a:t>
            </a:r>
            <a:r>
              <a:rPr lang="x-none" sz="1300" b="1" dirty="0">
                <a:cs typeface="Times New Roman" pitchFamily="18" charset="0"/>
              </a:rPr>
              <a:t> </a:t>
            </a:r>
            <a:r>
              <a:rPr lang="en-US" sz="1300" b="1" dirty="0">
                <a:cs typeface="Times New Roman" pitchFamily="18" charset="0"/>
              </a:rPr>
              <a:t>Egypt</a:t>
            </a:r>
          </a:p>
          <a:p>
            <a:pPr marL="179388" indent="-179388">
              <a:lnSpc>
                <a:spcPct val="150000"/>
              </a:lnSpc>
              <a:buFont typeface="Arial" charset="0"/>
              <a:buChar char="•"/>
            </a:pPr>
            <a:r>
              <a:rPr lang="en-US" sz="1300" b="1" dirty="0" smtClean="0">
                <a:cs typeface="Times New Roman" pitchFamily="18" charset="0"/>
              </a:rPr>
              <a:t>&lt; 40 </a:t>
            </a:r>
            <a:r>
              <a:rPr lang="en-US" sz="1300" b="1" dirty="0">
                <a:cs typeface="Times New Roman" pitchFamily="18" charset="0"/>
              </a:rPr>
              <a:t>yrs</a:t>
            </a:r>
            <a:endParaRPr lang="ar-EG" sz="1300" b="1" dirty="0">
              <a:cs typeface="Times New Roman" pitchFamily="18" charset="0"/>
            </a:endParaRPr>
          </a:p>
          <a:p>
            <a:pPr marL="179388" indent="-179388">
              <a:lnSpc>
                <a:spcPct val="150000"/>
              </a:lnSpc>
              <a:buFont typeface="Arial" charset="0"/>
              <a:buChar char="•"/>
            </a:pPr>
            <a:r>
              <a:rPr lang="en-US" sz="1300" b="1" dirty="0" smtClean="0">
                <a:cs typeface="Times New Roman" pitchFamily="18" charset="0"/>
              </a:rPr>
              <a:t>3 </a:t>
            </a:r>
            <a:r>
              <a:rPr lang="en-US" sz="1300" b="1" dirty="0">
                <a:cs typeface="Times New Roman" pitchFamily="18" charset="0"/>
              </a:rPr>
              <a:t>Years</a:t>
            </a:r>
          </a:p>
          <a:p>
            <a:pPr marL="179388" indent="-179388">
              <a:lnSpc>
                <a:spcPct val="150000"/>
              </a:lnSpc>
              <a:buFont typeface="Arial" charset="0"/>
              <a:buChar char="•"/>
            </a:pPr>
            <a:r>
              <a:rPr lang="en-US" sz="1300" b="1" dirty="0" smtClean="0">
                <a:cs typeface="Times New Roman" pitchFamily="18" charset="0"/>
              </a:rPr>
              <a:t>750,000 EGP</a:t>
            </a:r>
            <a:endParaRPr lang="x-none" sz="1300" b="1" dirty="0">
              <a:cs typeface="Times New Roman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5120640" y="3818264"/>
            <a:ext cx="1463040" cy="5847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1600" b="1" dirty="0" smtClean="0">
                <a:latin typeface="+mn-lt"/>
                <a:cs typeface="Times New Roman" pitchFamily="18" charset="0"/>
              </a:rPr>
              <a:t>Research Support</a:t>
            </a:r>
            <a:endParaRPr lang="en-US" sz="1600" b="1" dirty="0">
              <a:latin typeface="+mn-lt"/>
              <a:cs typeface="Times New Roman" pitchFamily="18" charset="0"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4979504" y="4362033"/>
            <a:ext cx="194468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0488" lvl="1" indent="-90488">
              <a:lnSpc>
                <a:spcPct val="150000"/>
              </a:lnSpc>
              <a:buFont typeface="Arial" charset="0"/>
              <a:buChar char="•"/>
            </a:pPr>
            <a:r>
              <a:rPr lang="en-US" sz="1300" b="1" dirty="0"/>
              <a:t>Ph.D., M.Sc. or graduation projects</a:t>
            </a:r>
          </a:p>
          <a:p>
            <a:pPr marL="90488" indent="-90488">
              <a:lnSpc>
                <a:spcPct val="150000"/>
              </a:lnSpc>
              <a:buFont typeface="Arial" charset="0"/>
              <a:buChar char="•"/>
            </a:pPr>
            <a:r>
              <a:rPr lang="en-US" sz="1300" b="1" dirty="0"/>
              <a:t>1 year</a:t>
            </a:r>
          </a:p>
          <a:p>
            <a:pPr marL="90488" indent="-90488">
              <a:lnSpc>
                <a:spcPct val="150000"/>
              </a:lnSpc>
              <a:buFont typeface="Arial" charset="0"/>
              <a:buChar char="•"/>
            </a:pPr>
            <a:r>
              <a:rPr lang="en-US" sz="1300" b="1" dirty="0" smtClean="0"/>
              <a:t>100,000 EGP</a:t>
            </a:r>
            <a:endParaRPr lang="x-none" sz="1300" b="1" dirty="0"/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7543800" y="3269299"/>
            <a:ext cx="1758950" cy="15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0488" indent="-90488">
              <a:lnSpc>
                <a:spcPct val="150000"/>
              </a:lnSpc>
              <a:buFont typeface="Arial" charset="0"/>
              <a:buChar char="•"/>
            </a:pPr>
            <a:r>
              <a:rPr lang="en-US" sz="1300" b="1" dirty="0" smtClean="0">
                <a:cs typeface="Times New Roman" pitchFamily="18" charset="0"/>
              </a:rPr>
              <a:t>Ph.D</a:t>
            </a:r>
            <a:r>
              <a:rPr lang="en-US" sz="1300" b="1" dirty="0">
                <a:cs typeface="Times New Roman" pitchFamily="18" charset="0"/>
              </a:rPr>
              <a:t>. from a reputable Uni.</a:t>
            </a:r>
          </a:p>
          <a:p>
            <a:pPr marL="90488" indent="-90488">
              <a:lnSpc>
                <a:spcPct val="150000"/>
              </a:lnSpc>
              <a:buFont typeface="Arial" charset="0"/>
              <a:buChar char="•"/>
            </a:pPr>
            <a:r>
              <a:rPr lang="en-US" sz="1300" b="1" dirty="0" smtClean="0">
                <a:cs typeface="Times New Roman" pitchFamily="18" charset="0"/>
              </a:rPr>
              <a:t>&lt; 40 </a:t>
            </a:r>
            <a:r>
              <a:rPr lang="en-US" sz="1300" b="1" dirty="0" err="1">
                <a:cs typeface="Times New Roman" pitchFamily="18" charset="0"/>
              </a:rPr>
              <a:t>yrs</a:t>
            </a:r>
            <a:endParaRPr lang="ar-EG" sz="1300" b="1" dirty="0">
              <a:cs typeface="Times New Roman" pitchFamily="18" charset="0"/>
            </a:endParaRPr>
          </a:p>
          <a:p>
            <a:pPr marL="90488" indent="-90488">
              <a:lnSpc>
                <a:spcPct val="150000"/>
              </a:lnSpc>
              <a:buFont typeface="Arial" charset="0"/>
              <a:buChar char="•"/>
            </a:pPr>
            <a:r>
              <a:rPr lang="en-US" sz="1300" b="1" dirty="0" smtClean="0">
                <a:cs typeface="Times New Roman" pitchFamily="18" charset="0"/>
              </a:rPr>
              <a:t>3 Years</a:t>
            </a:r>
          </a:p>
          <a:p>
            <a:pPr marL="90488" indent="-90488">
              <a:lnSpc>
                <a:spcPct val="150000"/>
              </a:lnSpc>
              <a:buFont typeface="Arial" charset="0"/>
              <a:buChar char="•"/>
            </a:pPr>
            <a:r>
              <a:rPr lang="en-US" sz="1300" b="1" dirty="0" smtClean="0">
                <a:cs typeface="Times New Roman" pitchFamily="18" charset="0"/>
              </a:rPr>
              <a:t>1,000,000 EGP</a:t>
            </a: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7696200" y="2743200"/>
            <a:ext cx="1264919" cy="459431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EG"/>
            </a:defPPr>
            <a:lvl1pPr algn="ctr" rtl="0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fontAlgn="auto">
              <a:spcBef>
                <a:spcPts val="336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Reintegration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>
            <a:off x="2667000" y="2495232"/>
            <a:ext cx="0" cy="2479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15"/>
          <p:cNvSpPr>
            <a:spLocks noChangeShapeType="1"/>
          </p:cNvSpPr>
          <p:nvPr/>
        </p:nvSpPr>
        <p:spPr bwMode="auto">
          <a:xfrm>
            <a:off x="5486400" y="2487612"/>
            <a:ext cx="0" cy="13344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>
            <a:off x="7391401" y="25146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33126" y="-23247"/>
            <a:ext cx="7105874" cy="731838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Examples of  STDF Funding Programs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9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676399" y="2639217"/>
            <a:ext cx="1818861" cy="1200329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336"/>
              </a:spcBef>
              <a:spcAft>
                <a:spcPts val="0"/>
              </a:spcAft>
              <a:defRPr/>
            </a:pPr>
            <a:r>
              <a:rPr lang="en-US" sz="1800" b="1" dirty="0" smtClean="0">
                <a:latin typeface="+mn-lt"/>
                <a:cs typeface="Times New Roman" pitchFamily="18" charset="0"/>
              </a:rPr>
              <a:t>Industrial Modernization Center (IMC) Joint Fund</a:t>
            </a:r>
            <a:endParaRPr lang="en-US" sz="1800" b="1" dirty="0">
              <a:latin typeface="+mn-lt"/>
              <a:cs typeface="Times New Roman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534025" y="2639217"/>
            <a:ext cx="1524000" cy="938719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lnSpc>
                <a:spcPts val="1980"/>
              </a:lnSpc>
              <a:spcBef>
                <a:spcPts val="600"/>
              </a:spcBef>
              <a:defRPr/>
            </a:pPr>
            <a:r>
              <a:rPr lang="en-GB" sz="1800" b="1" dirty="0" smtClean="0">
                <a:latin typeface="+mn-lt"/>
                <a:cs typeface="Times New Roman" pitchFamily="18" charset="0"/>
              </a:rPr>
              <a:t>Faculty for Factory</a:t>
            </a:r>
          </a:p>
          <a:p>
            <a:pPr algn="ctr" fontAlgn="auto">
              <a:lnSpc>
                <a:spcPts val="1980"/>
              </a:lnSpc>
              <a:spcBef>
                <a:spcPts val="600"/>
              </a:spcBef>
              <a:spcAft>
                <a:spcPts val="1800"/>
              </a:spcAft>
              <a:defRPr/>
            </a:pPr>
            <a:r>
              <a:rPr lang="en-US" sz="1800" b="1" dirty="0" smtClean="0">
                <a:latin typeface="+mn-lt"/>
                <a:cs typeface="Times New Roman" pitchFamily="18" charset="0"/>
              </a:rPr>
              <a:t>(FFF)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76200" y="2639217"/>
            <a:ext cx="1447800" cy="947058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ar-EG"/>
            </a:defPPr>
            <a:lvl1pPr algn="ctr" rtl="0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Innovation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Projects</a:t>
            </a:r>
          </a:p>
        </p:txBody>
      </p:sp>
      <p:sp>
        <p:nvSpPr>
          <p:cNvPr id="35850" name="TextBox 37"/>
          <p:cNvSpPr txBox="1">
            <a:spLocks noChangeArrowheads="1"/>
          </p:cNvSpPr>
          <p:nvPr/>
        </p:nvSpPr>
        <p:spPr bwMode="auto">
          <a:xfrm>
            <a:off x="0" y="3839546"/>
            <a:ext cx="182880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0488" indent="-90488">
              <a:buFont typeface="Arial" charset="0"/>
              <a:buChar char="•"/>
            </a:pPr>
            <a:r>
              <a:rPr lang="en-US" sz="1500" b="1" dirty="0" smtClean="0">
                <a:cs typeface="Times New Roman" pitchFamily="18" charset="0"/>
              </a:rPr>
              <a:t>Funding </a:t>
            </a:r>
            <a:r>
              <a:rPr lang="en-US" sz="1500" b="1" dirty="0">
                <a:cs typeface="Times New Roman" pitchFamily="18" charset="0"/>
              </a:rPr>
              <a:t>scientific innovation </a:t>
            </a:r>
            <a:r>
              <a:rPr lang="en-US" sz="1500" b="1" dirty="0" smtClean="0">
                <a:cs typeface="Times New Roman" pitchFamily="18" charset="0"/>
              </a:rPr>
              <a:t>till </a:t>
            </a:r>
            <a:r>
              <a:rPr lang="en-US" sz="1500" b="1" dirty="0">
                <a:cs typeface="Times New Roman" pitchFamily="18" charset="0"/>
              </a:rPr>
              <a:t>the development of prototype</a:t>
            </a:r>
          </a:p>
          <a:p>
            <a:pPr marL="90488" indent="-90488"/>
            <a:endParaRPr lang="en-US" sz="1500" b="1" dirty="0">
              <a:cs typeface="Times New Roman" pitchFamily="18" charset="0"/>
            </a:endParaRPr>
          </a:p>
          <a:p>
            <a:pPr marL="90488" indent="-90488">
              <a:buFont typeface="Arial" charset="0"/>
              <a:buChar char="•"/>
            </a:pPr>
            <a:r>
              <a:rPr lang="en-GB" sz="1500" b="1" dirty="0" smtClean="0">
                <a:cs typeface="Times New Roman" pitchFamily="18" charset="0"/>
              </a:rPr>
              <a:t>1,000,000 EGP</a:t>
            </a:r>
            <a:endParaRPr lang="en-GB" sz="1500" b="1" dirty="0">
              <a:cs typeface="Times New Roman" pitchFamily="18" charset="0"/>
            </a:endParaRPr>
          </a:p>
          <a:p>
            <a:pPr marL="90488" indent="-90488"/>
            <a:endParaRPr lang="en-GB" sz="1500" b="1" dirty="0">
              <a:cs typeface="Times New Roman" pitchFamily="18" charset="0"/>
            </a:endParaRPr>
          </a:p>
          <a:p>
            <a:pPr marL="90488" indent="-90488">
              <a:buFont typeface="Arial" charset="0"/>
              <a:buChar char="•"/>
            </a:pPr>
            <a:r>
              <a:rPr lang="en-US" sz="1500" b="1" dirty="0" smtClean="0">
                <a:cs typeface="Times New Roman" pitchFamily="18" charset="0"/>
              </a:rPr>
              <a:t> Up to 3 years</a:t>
            </a:r>
            <a:endParaRPr lang="en-US" sz="1500" b="1" dirty="0">
              <a:cs typeface="Times New Roman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479815" y="2646270"/>
            <a:ext cx="155448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336"/>
              </a:spcBef>
              <a:spcAft>
                <a:spcPts val="0"/>
              </a:spcAft>
              <a:defRPr/>
            </a:pPr>
            <a:r>
              <a:rPr lang="en-US" sz="1800" b="1" dirty="0" smtClean="0">
                <a:latin typeface="+mn-lt"/>
                <a:cs typeface="Times New Roman" pitchFamily="18" charset="0"/>
              </a:rPr>
              <a:t>Technology Development</a:t>
            </a:r>
          </a:p>
        </p:txBody>
      </p:sp>
      <p:sp>
        <p:nvSpPr>
          <p:cNvPr id="35854" name="Rectangle 9"/>
          <p:cNvSpPr>
            <a:spLocks noChangeArrowheads="1"/>
          </p:cNvSpPr>
          <p:nvPr/>
        </p:nvSpPr>
        <p:spPr bwMode="auto">
          <a:xfrm>
            <a:off x="7326313" y="3377957"/>
            <a:ext cx="19700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9388" indent="-179388">
              <a:buFont typeface="Arial" charset="0"/>
              <a:buChar char="•"/>
            </a:pPr>
            <a:r>
              <a:rPr lang="en-GB" sz="1500" b="1" dirty="0" smtClean="0"/>
              <a:t>100,000 EGP </a:t>
            </a:r>
            <a:endParaRPr lang="en-US" sz="1500" b="1" dirty="0"/>
          </a:p>
          <a:p>
            <a:pPr marL="179388" indent="-179388">
              <a:buFont typeface="Arial" charset="0"/>
              <a:buChar char="•"/>
            </a:pPr>
            <a:r>
              <a:rPr lang="en-US" sz="1500" b="1" dirty="0" smtClean="0"/>
              <a:t>1 year</a:t>
            </a:r>
          </a:p>
          <a:p>
            <a:pPr marL="179388" indent="-179388">
              <a:buFont typeface="Arial" charset="0"/>
              <a:buChar char="•"/>
            </a:pPr>
            <a:r>
              <a:rPr lang="en-US" sz="1500" b="1" dirty="0" smtClean="0"/>
              <a:t>Funding </a:t>
            </a:r>
            <a:r>
              <a:rPr lang="en-US" sz="1500" b="1" dirty="0"/>
              <a:t>small prototyping projects and concept validation</a:t>
            </a:r>
            <a:endParaRPr lang="x-none" sz="1500" b="1" dirty="0"/>
          </a:p>
        </p:txBody>
      </p:sp>
      <p:sp>
        <p:nvSpPr>
          <p:cNvPr id="35855" name="TextBox 20"/>
          <p:cNvSpPr txBox="1">
            <a:spLocks noChangeArrowheads="1"/>
          </p:cNvSpPr>
          <p:nvPr/>
        </p:nvSpPr>
        <p:spPr bwMode="auto">
          <a:xfrm>
            <a:off x="5562600" y="3733800"/>
            <a:ext cx="1495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algn="just">
              <a:spcBef>
                <a:spcPts val="6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600" b="1" dirty="0" smtClean="0"/>
              <a:t>4 months</a:t>
            </a:r>
            <a:endParaRPr lang="en-US" sz="1600" b="1" dirty="0"/>
          </a:p>
        </p:txBody>
      </p:sp>
      <p:sp>
        <p:nvSpPr>
          <p:cNvPr id="35856" name="TextBox 21"/>
          <p:cNvSpPr txBox="1">
            <a:spLocks noChangeArrowheads="1"/>
          </p:cNvSpPr>
          <p:nvPr/>
        </p:nvSpPr>
        <p:spPr bwMode="auto">
          <a:xfrm>
            <a:off x="1663147" y="4016182"/>
            <a:ext cx="18288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>
              <a:spcBef>
                <a:spcPts val="600"/>
              </a:spcBef>
              <a:buClr>
                <a:srgbClr val="002060"/>
              </a:buClr>
              <a:buFont typeface="Arial" charset="0"/>
              <a:buChar char="•"/>
            </a:pPr>
            <a:r>
              <a:rPr lang="en-US" sz="1600" b="1" dirty="0" smtClean="0">
                <a:cs typeface="Times New Roman" pitchFamily="18" charset="0"/>
              </a:rPr>
              <a:t>Product </a:t>
            </a:r>
            <a:r>
              <a:rPr lang="en-US" sz="1600" b="1" dirty="0">
                <a:cs typeface="Times New Roman" pitchFamily="18" charset="0"/>
              </a:rPr>
              <a:t>&amp; Process development</a:t>
            </a:r>
            <a:r>
              <a:rPr lang="en-US" sz="1600" b="1" dirty="0" smtClean="0">
                <a:cs typeface="Times New Roman" pitchFamily="18" charset="0"/>
              </a:rPr>
              <a:t>:</a:t>
            </a:r>
          </a:p>
          <a:p>
            <a:pPr marL="179388" indent="-179388">
              <a:spcBef>
                <a:spcPts val="600"/>
              </a:spcBef>
              <a:buClr>
                <a:srgbClr val="002060"/>
              </a:buClr>
              <a:buFont typeface="Arial" charset="0"/>
              <a:buChar char="•"/>
            </a:pPr>
            <a:r>
              <a:rPr lang="en-US" sz="1600" b="1" dirty="0" smtClean="0">
                <a:cs typeface="Times New Roman" pitchFamily="18" charset="0"/>
              </a:rPr>
              <a:t> 1,2 </a:t>
            </a:r>
            <a:r>
              <a:rPr lang="en-US" sz="1600" b="1" dirty="0">
                <a:cs typeface="Times New Roman" pitchFamily="18" charset="0"/>
              </a:rPr>
              <a:t>Million </a:t>
            </a:r>
            <a:r>
              <a:rPr lang="en-US" sz="1600" b="1" dirty="0" smtClean="0">
                <a:cs typeface="Times New Roman" pitchFamily="18" charset="0"/>
              </a:rPr>
              <a:t>EGP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365500" y="1173163"/>
            <a:ext cx="2197100" cy="731837"/>
            <a:chOff x="3581400" y="1828800"/>
            <a:chExt cx="2196308" cy="731912"/>
          </a:xfrm>
        </p:grpSpPr>
        <p:sp>
          <p:nvSpPr>
            <p:cNvPr id="31" name="Oval 30"/>
            <p:cNvSpPr/>
            <p:nvPr/>
          </p:nvSpPr>
          <p:spPr>
            <a:xfrm>
              <a:off x="3581400" y="1828800"/>
              <a:ext cx="2196308" cy="73191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35870" name="Rectangle 23"/>
            <p:cNvSpPr>
              <a:spLocks noChangeArrowheads="1"/>
            </p:cNvSpPr>
            <p:nvPr/>
          </p:nvSpPr>
          <p:spPr bwMode="auto">
            <a:xfrm>
              <a:off x="3898543" y="1981200"/>
              <a:ext cx="1456925" cy="400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889000">
                <a:spcAft>
                  <a:spcPct val="35000"/>
                </a:spcAft>
              </a:pPr>
              <a:r>
                <a:rPr lang="en-US" sz="2000" b="1" dirty="0">
                  <a:latin typeface="Comic Sans MS" pitchFamily="66" charset="0"/>
                </a:rPr>
                <a:t>Innovation</a:t>
              </a:r>
            </a:p>
          </p:txBody>
        </p:sp>
      </p:grpSp>
      <p:sp>
        <p:nvSpPr>
          <p:cNvPr id="35862" name="Line 15"/>
          <p:cNvSpPr>
            <a:spLocks noChangeShapeType="1"/>
          </p:cNvSpPr>
          <p:nvPr/>
        </p:nvSpPr>
        <p:spPr bwMode="auto">
          <a:xfrm>
            <a:off x="789044" y="2373940"/>
            <a:ext cx="0" cy="27424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3" name="Line 5"/>
          <p:cNvSpPr>
            <a:spLocks noChangeShapeType="1"/>
          </p:cNvSpPr>
          <p:nvPr/>
        </p:nvSpPr>
        <p:spPr bwMode="auto">
          <a:xfrm>
            <a:off x="762000" y="2368794"/>
            <a:ext cx="7528560" cy="51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4" name="Line 15"/>
          <p:cNvSpPr>
            <a:spLocks noChangeShapeType="1"/>
          </p:cNvSpPr>
          <p:nvPr/>
        </p:nvSpPr>
        <p:spPr bwMode="auto">
          <a:xfrm>
            <a:off x="6324600" y="2373940"/>
            <a:ext cx="0" cy="27424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5" name="Line 15"/>
          <p:cNvSpPr>
            <a:spLocks noChangeShapeType="1"/>
          </p:cNvSpPr>
          <p:nvPr/>
        </p:nvSpPr>
        <p:spPr bwMode="auto">
          <a:xfrm flipH="1">
            <a:off x="8257055" y="2352675"/>
            <a:ext cx="15417" cy="296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6" name="Line 15"/>
          <p:cNvSpPr>
            <a:spLocks noChangeShapeType="1"/>
          </p:cNvSpPr>
          <p:nvPr/>
        </p:nvSpPr>
        <p:spPr bwMode="auto">
          <a:xfrm>
            <a:off x="2438400" y="2373165"/>
            <a:ext cx="0" cy="27424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4456113" y="1916113"/>
            <a:ext cx="0" cy="4365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365500" y="4354737"/>
            <a:ext cx="1295400" cy="954107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336"/>
              </a:spcBef>
              <a:spcAft>
                <a:spcPts val="0"/>
              </a:spcAft>
              <a:defRPr/>
            </a:pPr>
            <a:r>
              <a:rPr lang="en-GB" sz="1400" b="1" dirty="0" smtClean="0">
                <a:latin typeface="Comic Sans MS" pitchFamily="66" charset="0"/>
                <a:cs typeface="Times New Roman" pitchFamily="18" charset="0"/>
              </a:rPr>
              <a:t>Demand Driven Program (DDP)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800600" y="4334335"/>
            <a:ext cx="1264920" cy="1077218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336"/>
              </a:spcBef>
              <a:spcAft>
                <a:spcPts val="0"/>
              </a:spcAft>
              <a:defRPr/>
            </a:pPr>
            <a:r>
              <a:rPr lang="en-GB" sz="1600" b="1" dirty="0" smtClean="0">
                <a:latin typeface="+mn-lt"/>
                <a:cs typeface="Times New Roman" pitchFamily="18" charset="0"/>
              </a:rPr>
              <a:t>National challenges Program (NCP)</a:t>
            </a:r>
            <a:endParaRPr lang="en-US" sz="1600" b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>
            <a:off x="5181600" y="2362199"/>
            <a:ext cx="0" cy="1992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4034221" y="2352675"/>
            <a:ext cx="0" cy="1992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3346450" y="5486400"/>
            <a:ext cx="26289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600" b="1" dirty="0" smtClean="0"/>
              <a:t>1.5 million EGP</a:t>
            </a:r>
          </a:p>
          <a:p>
            <a:pPr marL="285750" indent="-285750" algn="just">
              <a:spcBef>
                <a:spcPts val="6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/>
              <a:t>2 years</a:t>
            </a:r>
          </a:p>
          <a:p>
            <a:pPr marL="285750" indent="-285750" algn="just">
              <a:spcBef>
                <a:spcPts val="6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/>
              <a:t>End user/Beneficiary</a:t>
            </a:r>
            <a:endParaRPr lang="en-US" sz="1600" b="1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33126" y="-23247"/>
            <a:ext cx="7105874" cy="731838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FFFF00"/>
                </a:solidFill>
              </a:rPr>
              <a:t>Examples of  STDF Funding Programs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2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7734300" y="3048000"/>
            <a:ext cx="1485900" cy="2819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marL="171450" indent="-171450">
              <a:spcBef>
                <a:spcPts val="338"/>
              </a:spcBef>
              <a:buFont typeface="Arial" charset="0"/>
              <a:buChar char="•"/>
            </a:pPr>
            <a:r>
              <a:rPr lang="en-US" sz="1200" b="1" dirty="0">
                <a:cs typeface="Times New Roman" pitchFamily="18" charset="0"/>
              </a:rPr>
              <a:t>German Egyptian Research Fund (GERF</a:t>
            </a:r>
            <a:r>
              <a:rPr lang="en-US" sz="1200" b="1" dirty="0" smtClean="0">
                <a:cs typeface="Times New Roman" pitchFamily="18" charset="0"/>
              </a:rPr>
              <a:t>)</a:t>
            </a:r>
          </a:p>
          <a:p>
            <a:pPr marL="171450" indent="-171450">
              <a:spcBef>
                <a:spcPts val="338"/>
              </a:spcBef>
              <a:buFont typeface="Arial" charset="0"/>
              <a:buChar char="•"/>
            </a:pPr>
            <a:r>
              <a:rPr lang="en-US" sz="1200" b="1" dirty="0" smtClean="0">
                <a:cs typeface="Times New Roman" pitchFamily="18" charset="0"/>
              </a:rPr>
              <a:t>€</a:t>
            </a:r>
            <a:r>
              <a:rPr lang="en-GB" sz="1200" b="1" dirty="0" smtClean="0">
                <a:cs typeface="Times New Roman" pitchFamily="18" charset="0"/>
              </a:rPr>
              <a:t>100,000/project</a:t>
            </a:r>
            <a:endParaRPr lang="en-GB" sz="1200" b="1" dirty="0">
              <a:cs typeface="Times New Roman" pitchFamily="18" charset="0"/>
            </a:endParaRPr>
          </a:p>
          <a:p>
            <a:pPr marL="171450" indent="-171450">
              <a:spcBef>
                <a:spcPts val="338"/>
              </a:spcBef>
              <a:buFont typeface="Arial" charset="0"/>
              <a:buChar char="•"/>
            </a:pPr>
            <a:r>
              <a:rPr lang="en-US" sz="1200" b="1" dirty="0">
                <a:cs typeface="Times New Roman" pitchFamily="18" charset="0"/>
              </a:rPr>
              <a:t> German Egyptian Scientific Exchange &amp; Excellence Development (GE-SEED)</a:t>
            </a:r>
          </a:p>
          <a:p>
            <a:pPr marL="255588" indent="-171450">
              <a:spcBef>
                <a:spcPts val="338"/>
              </a:spcBef>
              <a:buFont typeface="Arial" charset="0"/>
              <a:buChar char="•"/>
            </a:pPr>
            <a:r>
              <a:rPr lang="en-GB" sz="1200" b="1" dirty="0">
                <a:cs typeface="Times New Roman" pitchFamily="18" charset="0"/>
              </a:rPr>
              <a:t>Mobility: 125 K </a:t>
            </a:r>
            <a:r>
              <a:rPr lang="en-US" sz="1200" b="1" dirty="0">
                <a:cs typeface="Times New Roman" pitchFamily="18" charset="0"/>
              </a:rPr>
              <a:t>€/year</a:t>
            </a:r>
          </a:p>
          <a:p>
            <a:pPr marL="255588" indent="-171450">
              <a:spcBef>
                <a:spcPts val="338"/>
              </a:spcBef>
              <a:buFont typeface="Arial" charset="0"/>
              <a:buChar char="•"/>
            </a:pPr>
            <a:r>
              <a:rPr lang="en-US" sz="1200" b="1" dirty="0">
                <a:cs typeface="Times New Roman" pitchFamily="18" charset="0"/>
              </a:rPr>
              <a:t>€</a:t>
            </a:r>
            <a:r>
              <a:rPr lang="en-GB" sz="1200" b="1" dirty="0">
                <a:cs typeface="Times New Roman" pitchFamily="18" charset="0"/>
              </a:rPr>
              <a:t>30,000/project</a:t>
            </a:r>
            <a:endParaRPr lang="en-US" sz="1200" b="1" dirty="0">
              <a:cs typeface="Times New Roman" pitchFamily="18" charset="0"/>
            </a:endParaRPr>
          </a:p>
        </p:txBody>
      </p:sp>
      <p:sp>
        <p:nvSpPr>
          <p:cNvPr id="34819" name="TextBox 55"/>
          <p:cNvSpPr txBox="1">
            <a:spLocks noChangeArrowheads="1"/>
          </p:cNvSpPr>
          <p:nvPr/>
        </p:nvSpPr>
        <p:spPr bwMode="auto">
          <a:xfrm>
            <a:off x="6397312" y="3175324"/>
            <a:ext cx="1447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4138" indent="-84138">
              <a:buFont typeface="Arial" charset="0"/>
              <a:buChar char="•"/>
            </a:pPr>
            <a:r>
              <a:rPr lang="en-GB" sz="1250" b="1" dirty="0">
                <a:cs typeface="Times New Roman" pitchFamily="18" charset="0"/>
              </a:rPr>
              <a:t>Research </a:t>
            </a:r>
            <a:r>
              <a:rPr lang="en-US" sz="1250" b="1" dirty="0">
                <a:cs typeface="Times New Roman" pitchFamily="18" charset="0"/>
              </a:rPr>
              <a:t>€</a:t>
            </a:r>
            <a:r>
              <a:rPr lang="en-GB" sz="1250" b="1" dirty="0" smtClean="0">
                <a:cs typeface="Times New Roman" pitchFamily="18" charset="0"/>
              </a:rPr>
              <a:t>50,000/project</a:t>
            </a:r>
            <a:endParaRPr lang="en-GB" sz="1250" b="1" dirty="0">
              <a:cs typeface="Times New Roman" pitchFamily="18" charset="0"/>
            </a:endParaRPr>
          </a:p>
          <a:p>
            <a:pPr marL="84138" indent="-84138">
              <a:buFont typeface="Arial" charset="0"/>
              <a:buChar char="•"/>
            </a:pPr>
            <a:r>
              <a:rPr lang="en-GB" sz="1250" b="1" dirty="0">
                <a:cs typeface="Times New Roman" pitchFamily="18" charset="0"/>
              </a:rPr>
              <a:t>Chair of Excellence </a:t>
            </a:r>
            <a:r>
              <a:rPr lang="en-US" sz="1250" b="1" dirty="0">
                <a:cs typeface="Times New Roman" pitchFamily="18" charset="0"/>
              </a:rPr>
              <a:t>€</a:t>
            </a:r>
            <a:r>
              <a:rPr lang="en-GB" sz="1250" b="1" dirty="0">
                <a:cs typeface="Times New Roman" pitchFamily="18" charset="0"/>
              </a:rPr>
              <a:t>150,000/ </a:t>
            </a:r>
            <a:r>
              <a:rPr lang="en-GB" sz="1250" b="1" dirty="0" smtClean="0">
                <a:cs typeface="Times New Roman" pitchFamily="18" charset="0"/>
              </a:rPr>
              <a:t>project</a:t>
            </a:r>
            <a:endParaRPr lang="en-GB" sz="1250" b="1" dirty="0">
              <a:cs typeface="Times New Roman" pitchFamily="18" charset="0"/>
            </a:endParaRPr>
          </a:p>
          <a:p>
            <a:pPr marL="84138" indent="-84138">
              <a:buFont typeface="Arial" charset="0"/>
              <a:buChar char="•"/>
            </a:pPr>
            <a:r>
              <a:rPr lang="en-GB" sz="1250" b="1" dirty="0">
                <a:cs typeface="Times New Roman" pitchFamily="18" charset="0"/>
              </a:rPr>
              <a:t>Mobility         </a:t>
            </a:r>
            <a:r>
              <a:rPr lang="en-US" sz="1250" b="1" dirty="0">
                <a:cs typeface="Times New Roman" pitchFamily="18" charset="0"/>
              </a:rPr>
              <a:t>€5</a:t>
            </a:r>
            <a:r>
              <a:rPr lang="en-GB" sz="1250" b="1" dirty="0">
                <a:cs typeface="Times New Roman" pitchFamily="18" charset="0"/>
              </a:rPr>
              <a:t>,000/project</a:t>
            </a:r>
            <a:endParaRPr lang="en-US" sz="1250" b="1" dirty="0">
              <a:cs typeface="Times New Roman" pitchFamily="18" charset="0"/>
            </a:endParaRPr>
          </a:p>
        </p:txBody>
      </p:sp>
      <p:sp>
        <p:nvSpPr>
          <p:cNvPr id="34820" name="TextBox 56"/>
          <p:cNvSpPr txBox="1">
            <a:spLocks noChangeArrowheads="1"/>
          </p:cNvSpPr>
          <p:nvPr/>
        </p:nvSpPr>
        <p:spPr bwMode="auto">
          <a:xfrm>
            <a:off x="1524000" y="3124200"/>
            <a:ext cx="12661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4138" indent="-84138">
              <a:buFont typeface="Arial" charset="0"/>
              <a:buChar char="•"/>
            </a:pPr>
            <a:r>
              <a:rPr lang="en-GB" sz="1400" b="1" dirty="0" smtClean="0">
                <a:cs typeface="Times New Roman" pitchFamily="18" charset="0"/>
              </a:rPr>
              <a:t>Research</a:t>
            </a:r>
            <a:r>
              <a:rPr lang="en-US" sz="1400" b="1" dirty="0" smtClean="0">
                <a:cs typeface="Times New Roman" pitchFamily="18" charset="0"/>
              </a:rPr>
              <a:t> 145,000 EGP</a:t>
            </a:r>
            <a:r>
              <a:rPr lang="en-GB" sz="1400" b="1" dirty="0" smtClean="0">
                <a:cs typeface="Times New Roman" pitchFamily="18" charset="0"/>
              </a:rPr>
              <a:t>/</a:t>
            </a:r>
          </a:p>
          <a:p>
            <a:pPr marL="84138"/>
            <a:r>
              <a:rPr lang="en-GB" sz="1400" b="1" dirty="0" smtClean="0">
                <a:cs typeface="Times New Roman" pitchFamily="18" charset="0"/>
              </a:rPr>
              <a:t>project</a:t>
            </a:r>
            <a:endParaRPr lang="en-GB" sz="1400" b="1" dirty="0">
              <a:cs typeface="Times New Roman" pitchFamily="18" charset="0"/>
            </a:endParaRPr>
          </a:p>
          <a:p>
            <a:pPr marL="84138" indent="-84138">
              <a:buFont typeface="Arial" charset="0"/>
              <a:buChar char="•"/>
            </a:pPr>
            <a:r>
              <a:rPr lang="en-GB" sz="1400" b="1" dirty="0" smtClean="0">
                <a:cs typeface="Times New Roman" pitchFamily="18" charset="0"/>
              </a:rPr>
              <a:t>Seminars</a:t>
            </a:r>
            <a:r>
              <a:rPr lang="en-US" sz="1400" b="1" dirty="0" smtClean="0">
                <a:cs typeface="Times New Roman" pitchFamily="18" charset="0"/>
              </a:rPr>
              <a:t> 85,000 EGP</a:t>
            </a:r>
            <a:r>
              <a:rPr lang="en-GB" sz="1400" b="1" dirty="0" smtClean="0">
                <a:cs typeface="Times New Roman" pitchFamily="18" charset="0"/>
              </a:rPr>
              <a:t>/project</a:t>
            </a:r>
            <a:endParaRPr lang="en-US" sz="1400" b="1" dirty="0">
              <a:cs typeface="Times New Roman" pitchFamily="18" charset="0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-76200" y="3144160"/>
            <a:ext cx="1621741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300" b="1" dirty="0">
                <a:cs typeface="Times New Roman" pitchFamily="18" charset="0"/>
              </a:rPr>
              <a:t>16 M $/</a:t>
            </a:r>
            <a:r>
              <a:rPr lang="en-US" sz="1300" b="1" dirty="0" smtClean="0">
                <a:cs typeface="Times New Roman" pitchFamily="18" charset="0"/>
              </a:rPr>
              <a:t>5years</a:t>
            </a:r>
            <a:endParaRPr lang="en-US" sz="1300" b="1" dirty="0">
              <a:cs typeface="Times New Roman" pitchFamily="18" charset="0"/>
            </a:endParaRP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300" b="1" dirty="0">
                <a:cs typeface="Times New Roman" pitchFamily="18" charset="0"/>
              </a:rPr>
              <a:t>Collaborative Research $</a:t>
            </a:r>
            <a:r>
              <a:rPr lang="en-US" sz="1300" b="1" dirty="0" smtClean="0">
                <a:cs typeface="Times New Roman" pitchFamily="18" charset="0"/>
              </a:rPr>
              <a:t>200,000/project</a:t>
            </a:r>
            <a:endParaRPr lang="en-US" sz="1300" b="1" dirty="0">
              <a:cs typeface="Times New Roman" pitchFamily="18" charset="0"/>
            </a:endParaRP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300" b="1" dirty="0">
                <a:cs typeface="Times New Roman" pitchFamily="18" charset="0"/>
              </a:rPr>
              <a:t>Junior scientists visits  $30,000/project</a:t>
            </a:r>
          </a:p>
        </p:txBody>
      </p:sp>
      <p:pic>
        <p:nvPicPr>
          <p:cNvPr id="34" name="Picture 2" descr="http://www.hldataprotection.com/uploads/image/French_flag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362200"/>
            <a:ext cx="914400" cy="611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7" name="Picture 10" descr="http://www.jkarmy.com/eng/magento/media/catalog/product/cache/1/image/9df78eab33525d08d6e5fb8d27136e95/u/s/usa-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371230"/>
            <a:ext cx="914400" cy="610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" name="Picture 12" descr="http://files.myopera.com/hoacomay70/albums/3177991/german-flag.JPG"/>
          <p:cNvPicPr>
            <a:picLocks noChangeAspect="1" noChangeArrowheads="1"/>
          </p:cNvPicPr>
          <p:nvPr/>
        </p:nvPicPr>
        <p:blipFill>
          <a:blip r:embed="rId4" cstate="print"/>
          <a:srcRect r="4604"/>
          <a:stretch>
            <a:fillRect/>
          </a:stretch>
        </p:blipFill>
        <p:spPr bwMode="auto">
          <a:xfrm>
            <a:off x="8077200" y="2371230"/>
            <a:ext cx="914400" cy="609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5" name="Picture 16" descr="http://www.mapsofworld.com/images/world-countries-flags/japan-flag.gif"/>
          <p:cNvPicPr>
            <a:picLocks noChangeAspect="1" noChangeArrowheads="1"/>
          </p:cNvPicPr>
          <p:nvPr/>
        </p:nvPicPr>
        <p:blipFill>
          <a:blip r:embed="rId5" cstate="print"/>
          <a:srcRect l="3846" t="4435" r="3846" b="4999"/>
          <a:stretch>
            <a:fillRect/>
          </a:stretch>
        </p:blipFill>
        <p:spPr bwMode="auto">
          <a:xfrm>
            <a:off x="1676400" y="2362030"/>
            <a:ext cx="914400" cy="609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25" name="Straight Connector 24"/>
          <p:cNvCxnSpPr/>
          <p:nvPr/>
        </p:nvCxnSpPr>
        <p:spPr bwMode="auto">
          <a:xfrm>
            <a:off x="381000" y="1876512"/>
            <a:ext cx="8382000" cy="1504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381000" y="1892300"/>
            <a:ext cx="0" cy="457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 bwMode="auto">
          <a:xfrm>
            <a:off x="8763000" y="1905000"/>
            <a:ext cx="0" cy="457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>
            <a:off x="7086600" y="1905000"/>
            <a:ext cx="0" cy="457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 bwMode="auto">
          <a:xfrm>
            <a:off x="2133600" y="1892300"/>
            <a:ext cx="0" cy="457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 bwMode="auto">
          <a:xfrm>
            <a:off x="4495800" y="1365250"/>
            <a:ext cx="0" cy="54927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14" descr="http://www.egyptianflag.org/picture/Egyptian_fla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7263" y="762000"/>
            <a:ext cx="1305087" cy="868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File:Flag of Russia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33578"/>
            <a:ext cx="914400" cy="609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rwflags.com/fotw/images/k/kr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56947"/>
            <a:ext cx="914400" cy="60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/>
          <p:nvPr/>
        </p:nvCxnSpPr>
        <p:spPr bwMode="auto">
          <a:xfrm>
            <a:off x="3200400" y="1905000"/>
            <a:ext cx="0" cy="457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>
            <a:off x="5867400" y="1905000"/>
            <a:ext cx="0" cy="457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56"/>
          <p:cNvSpPr txBox="1">
            <a:spLocks noChangeArrowheads="1"/>
          </p:cNvSpPr>
          <p:nvPr/>
        </p:nvSpPr>
        <p:spPr bwMode="auto">
          <a:xfrm>
            <a:off x="2744759" y="2966547"/>
            <a:ext cx="9906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4138" indent="-84138">
              <a:buFont typeface="Arial" charset="0"/>
              <a:buChar char="•"/>
            </a:pPr>
            <a:r>
              <a:rPr lang="en-GB" sz="1300" b="1" dirty="0">
                <a:cs typeface="Times New Roman" pitchFamily="18" charset="0"/>
              </a:rPr>
              <a:t>Research</a:t>
            </a:r>
          </a:p>
          <a:p>
            <a:pPr marL="84138" indent="-84138">
              <a:buFont typeface="Arial" charset="0"/>
              <a:buChar char="•"/>
            </a:pPr>
            <a:r>
              <a:rPr lang="en-GB" sz="1300" b="1" dirty="0">
                <a:cs typeface="Times New Roman" pitchFamily="18" charset="0"/>
              </a:rPr>
              <a:t>300 K $/YEAR</a:t>
            </a:r>
          </a:p>
          <a:p>
            <a:pPr marL="90488" indent="-90488">
              <a:buFont typeface="Arial"/>
              <a:buChar char="•"/>
            </a:pPr>
            <a:r>
              <a:rPr lang="en-GB" sz="1300" b="1" dirty="0">
                <a:cs typeface="Times New Roman" pitchFamily="18" charset="0"/>
              </a:rPr>
              <a:t>40 K $/project</a:t>
            </a:r>
            <a:endParaRPr lang="en-US" sz="1300" b="1" dirty="0">
              <a:cs typeface="Times New Roman" pitchFamily="18" charset="0"/>
            </a:endParaRPr>
          </a:p>
        </p:txBody>
      </p:sp>
      <p:sp>
        <p:nvSpPr>
          <p:cNvPr id="33" name="TextBox 56"/>
          <p:cNvSpPr txBox="1">
            <a:spLocks noChangeArrowheads="1"/>
          </p:cNvSpPr>
          <p:nvPr/>
        </p:nvSpPr>
        <p:spPr bwMode="auto">
          <a:xfrm>
            <a:off x="5330108" y="3124200"/>
            <a:ext cx="1213556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4138" indent="-84138">
              <a:buFont typeface="Arial" charset="0"/>
              <a:buChar char="•"/>
            </a:pPr>
            <a:r>
              <a:rPr lang="en-GB" sz="1300" b="1" dirty="0">
                <a:cs typeface="Times New Roman" pitchFamily="18" charset="0"/>
              </a:rPr>
              <a:t>Research $60,000/ project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3886200" y="1905000"/>
            <a:ext cx="0" cy="1752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G:\Nagwaz mission\for publications\Logos and Cover Designs-Banners and Roll Ups\jorda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71230"/>
            <a:ext cx="914401" cy="61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/>
          <p:cNvCxnSpPr/>
          <p:nvPr/>
        </p:nvCxnSpPr>
        <p:spPr bwMode="auto">
          <a:xfrm>
            <a:off x="4495800" y="1905000"/>
            <a:ext cx="0" cy="457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4083406" y="3001834"/>
            <a:ext cx="104894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84138" indent="-84138">
              <a:buFont typeface="Arial" charset="0"/>
              <a:buChar char="•"/>
            </a:pPr>
            <a:r>
              <a:rPr lang="en-US" sz="1300" b="1" dirty="0">
                <a:cs typeface="Times New Roman" pitchFamily="18" charset="0"/>
              </a:rPr>
              <a:t>Research $60,000/ project</a:t>
            </a:r>
          </a:p>
          <a:p>
            <a:endParaRPr lang="en-US" sz="1200" b="1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7" name="Picture 3" descr="G:\Nagwaz mission\for publications\Logos and Cover Designs-Banners and Roll Ups\united kigdo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838" y="3700491"/>
            <a:ext cx="909638" cy="61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56"/>
          <p:cNvSpPr txBox="1">
            <a:spLocks noChangeArrowheads="1"/>
          </p:cNvSpPr>
          <p:nvPr/>
        </p:nvSpPr>
        <p:spPr bwMode="auto">
          <a:xfrm>
            <a:off x="3293165" y="4396503"/>
            <a:ext cx="152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4138" indent="-84138">
              <a:buFont typeface="Arial" charset="0"/>
              <a:buChar char="•"/>
            </a:pPr>
            <a:r>
              <a:rPr lang="en-US" sz="11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300" b="1" dirty="0">
                <a:cs typeface="Times New Roman" pitchFamily="18" charset="0"/>
              </a:rPr>
              <a:t>2 M £/year</a:t>
            </a:r>
          </a:p>
          <a:p>
            <a:pPr marL="84138" indent="-84138">
              <a:buFont typeface="Arial" charset="0"/>
              <a:buChar char="•"/>
            </a:pPr>
            <a:r>
              <a:rPr lang="en-US" sz="1300" b="1" dirty="0">
                <a:cs typeface="Times New Roman" pitchFamily="18" charset="0"/>
              </a:rPr>
              <a:t> Research projects</a:t>
            </a:r>
          </a:p>
          <a:p>
            <a:pPr marL="84138" indent="-84138">
              <a:buFont typeface="Arial" charset="0"/>
              <a:buChar char="•"/>
            </a:pPr>
            <a:r>
              <a:rPr lang="en-US" sz="1300" b="1" dirty="0">
                <a:cs typeface="Times New Roman" pitchFamily="18" charset="0"/>
              </a:rPr>
              <a:t> Workshops</a:t>
            </a:r>
          </a:p>
          <a:p>
            <a:pPr marL="84138" indent="-84138">
              <a:buFont typeface="Arial" charset="0"/>
              <a:buChar char="•"/>
            </a:pPr>
            <a:r>
              <a:rPr lang="en-US" sz="1300" b="1" dirty="0">
                <a:cs typeface="Times New Roman" pitchFamily="18" charset="0"/>
              </a:rPr>
              <a:t> Mobility</a:t>
            </a:r>
          </a:p>
        </p:txBody>
      </p:sp>
      <p:pic>
        <p:nvPicPr>
          <p:cNvPr id="3" name="Picture 2" descr="G:\Nagwaz mission\for publications\Presentations\Updated\Flags\Flag_of_Spain.sv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257800"/>
            <a:ext cx="903231" cy="600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cxnSp>
        <p:nvCxnSpPr>
          <p:cNvPr id="43" name="Straight Arrow Connector 42"/>
          <p:cNvCxnSpPr/>
          <p:nvPr/>
        </p:nvCxnSpPr>
        <p:spPr bwMode="auto">
          <a:xfrm>
            <a:off x="5257800" y="1905000"/>
            <a:ext cx="0" cy="3124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G:\Nagwaz mission\for publications\Presentations\Updated\Flags\Flag China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257800"/>
            <a:ext cx="900973" cy="600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cxnSp>
        <p:nvCxnSpPr>
          <p:cNvPr id="46" name="Straight Arrow Connector 45"/>
          <p:cNvCxnSpPr/>
          <p:nvPr/>
        </p:nvCxnSpPr>
        <p:spPr bwMode="auto">
          <a:xfrm>
            <a:off x="1447800" y="1861466"/>
            <a:ext cx="0" cy="287856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56"/>
          <p:cNvSpPr txBox="1">
            <a:spLocks noChangeArrowheads="1"/>
          </p:cNvSpPr>
          <p:nvPr/>
        </p:nvSpPr>
        <p:spPr bwMode="auto">
          <a:xfrm>
            <a:off x="557334" y="5486400"/>
            <a:ext cx="17437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en-US" sz="1400" b="1" dirty="0">
                <a:cs typeface="Times New Roman" pitchFamily="18" charset="0"/>
              </a:rPr>
              <a:t>Research (3y) 240.000 EGP/</a:t>
            </a:r>
          </a:p>
          <a:p>
            <a:pPr marL="177800" algn="just"/>
            <a:r>
              <a:rPr lang="en-US" sz="1400" b="1" dirty="0">
                <a:cs typeface="Times New Roman" pitchFamily="18" charset="0"/>
              </a:rPr>
              <a:t>project </a:t>
            </a:r>
          </a:p>
        </p:txBody>
      </p:sp>
      <p:pic>
        <p:nvPicPr>
          <p:cNvPr id="7" name="Picture 4" descr="G:\Nagwaz mission\for publications\Presentations\Updated\Flags\Flag_of_Italy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74721"/>
            <a:ext cx="917519" cy="611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48" name="Straight Arrow Connector 47"/>
          <p:cNvCxnSpPr/>
          <p:nvPr/>
        </p:nvCxnSpPr>
        <p:spPr bwMode="auto">
          <a:xfrm>
            <a:off x="2743200" y="1905000"/>
            <a:ext cx="0" cy="287856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6"/>
          <p:cNvSpPr txBox="1">
            <a:spLocks noChangeArrowheads="1"/>
          </p:cNvSpPr>
          <p:nvPr/>
        </p:nvSpPr>
        <p:spPr bwMode="auto">
          <a:xfrm>
            <a:off x="2057400" y="5562600"/>
            <a:ext cx="1714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4138" indent="-84138">
              <a:buFont typeface="Arial" charset="0"/>
              <a:buChar char="•"/>
            </a:pPr>
            <a:r>
              <a:rPr lang="en-US" sz="1400" b="1" dirty="0" smtClean="0">
                <a:cs typeface="Times New Roman" pitchFamily="18" charset="0"/>
              </a:rPr>
              <a:t>Research projects </a:t>
            </a:r>
            <a:r>
              <a:rPr lang="en-US" sz="1400" b="1" dirty="0">
                <a:cs typeface="Times New Roman" pitchFamily="18" charset="0"/>
              </a:rPr>
              <a:t>(</a:t>
            </a:r>
            <a:r>
              <a:rPr lang="en-US" sz="1400" b="1" dirty="0" smtClean="0">
                <a:cs typeface="Times New Roman" pitchFamily="18" charset="0"/>
              </a:rPr>
              <a:t>50 K </a:t>
            </a:r>
            <a:r>
              <a:rPr lang="en-US" sz="1400" b="1" dirty="0">
                <a:cs typeface="Times New Roman" pitchFamily="18" charset="0"/>
              </a:rPr>
              <a:t>€/</a:t>
            </a:r>
            <a:r>
              <a:rPr lang="en-US" sz="1400" b="1" dirty="0" smtClean="0">
                <a:cs typeface="Times New Roman" pitchFamily="18" charset="0"/>
              </a:rPr>
              <a:t>Project)</a:t>
            </a:r>
          </a:p>
          <a:p>
            <a:pPr>
              <a:buFont typeface="Arial" charset="0"/>
              <a:buChar char="•"/>
            </a:pPr>
            <a:r>
              <a:rPr lang="en-US" sz="1400" b="1" dirty="0" smtClean="0">
                <a:cs typeface="Times New Roman" pitchFamily="18" charset="0"/>
              </a:rPr>
              <a:t> Mobility </a:t>
            </a:r>
          </a:p>
        </p:txBody>
      </p:sp>
      <p:pic>
        <p:nvPicPr>
          <p:cNvPr id="11" name="Picture 3" descr="G:\Nagwaz mission\for publications\Presentations\Updated\Flags\Flag_of_South_Africa.sv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18" y="4776209"/>
            <a:ext cx="951582" cy="63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Arrow Connector 49"/>
          <p:cNvCxnSpPr/>
          <p:nvPr/>
        </p:nvCxnSpPr>
        <p:spPr bwMode="auto">
          <a:xfrm>
            <a:off x="4648200" y="5029200"/>
            <a:ext cx="1219200" cy="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 bwMode="auto">
          <a:xfrm>
            <a:off x="5867400" y="5029200"/>
            <a:ext cx="0" cy="23038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>
            <a:off x="4648200" y="5029200"/>
            <a:ext cx="0" cy="23038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48200" y="4953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" name="TextBox 56"/>
          <p:cNvSpPr txBox="1">
            <a:spLocks noChangeArrowheads="1"/>
          </p:cNvSpPr>
          <p:nvPr/>
        </p:nvSpPr>
        <p:spPr bwMode="auto">
          <a:xfrm>
            <a:off x="5410200" y="5829443"/>
            <a:ext cx="16764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0488" indent="-90488">
              <a:buFont typeface="Arial" charset="0"/>
              <a:buChar char="•"/>
            </a:pPr>
            <a:r>
              <a:rPr lang="en-GB" sz="1300" b="1" dirty="0">
                <a:cs typeface="Times New Roman" pitchFamily="18" charset="0"/>
              </a:rPr>
              <a:t>10 Joint Research Projects/year</a:t>
            </a:r>
          </a:p>
          <a:p>
            <a:pPr>
              <a:buFont typeface="Arial" charset="0"/>
              <a:buChar char="•"/>
            </a:pPr>
            <a:r>
              <a:rPr lang="en-GB" sz="1300" b="1" dirty="0">
                <a:cs typeface="Times New Roman" pitchFamily="18" charset="0"/>
              </a:rPr>
              <a:t> </a:t>
            </a:r>
            <a:r>
              <a:rPr lang="en-US" sz="1300" b="1" dirty="0">
                <a:cs typeface="Times New Roman" pitchFamily="18" charset="0"/>
              </a:rPr>
              <a:t>1.7 M EGP/project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524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INTERNATIONAL COOPERATION PROGRAMS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3" name="TextBox 56"/>
          <p:cNvSpPr txBox="1">
            <a:spLocks noChangeArrowheads="1"/>
          </p:cNvSpPr>
          <p:nvPr/>
        </p:nvSpPr>
        <p:spPr bwMode="auto">
          <a:xfrm>
            <a:off x="3733800" y="5836826"/>
            <a:ext cx="17526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>
              <a:buFont typeface="Arial" charset="0"/>
              <a:buChar char="•"/>
            </a:pPr>
            <a:r>
              <a:rPr lang="en-GB" sz="1300" b="1" dirty="0">
                <a:cs typeface="Times New Roman" pitchFamily="18" charset="0"/>
              </a:rPr>
              <a:t>10 Joint Research Projects/CALL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300" b="1" dirty="0">
                <a:cs typeface="Times New Roman" pitchFamily="18" charset="0"/>
              </a:rPr>
              <a:t> </a:t>
            </a:r>
            <a:r>
              <a:rPr lang="en-US" sz="1300" b="1" dirty="0">
                <a:cs typeface="Times New Roman" pitchFamily="18" charset="0"/>
              </a:rPr>
              <a:t>1 M EGP/project</a:t>
            </a:r>
          </a:p>
        </p:txBody>
      </p:sp>
    </p:spTree>
    <p:extLst>
      <p:ext uri="{BB962C8B-B14F-4D97-AF65-F5344CB8AC3E}">
        <p14:creationId xmlns:p14="http://schemas.microsoft.com/office/powerpoint/2010/main" val="374803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 bwMode="auto">
          <a:xfrm>
            <a:off x="1676400" y="2362200"/>
            <a:ext cx="6096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 bwMode="auto">
          <a:xfrm>
            <a:off x="7772400" y="2362200"/>
            <a:ext cx="0" cy="685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 bwMode="auto">
          <a:xfrm>
            <a:off x="1676400" y="2362200"/>
            <a:ext cx="0" cy="685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14" descr="http://www.egyptianflag.org/picture/Egyptian_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219200"/>
            <a:ext cx="1305087" cy="868853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23" name="Straight Arrow Connector 22"/>
          <p:cNvCxnSpPr/>
          <p:nvPr/>
        </p:nvCxnSpPr>
        <p:spPr bwMode="auto">
          <a:xfrm flipH="1">
            <a:off x="3505200" y="2362200"/>
            <a:ext cx="2" cy="685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71800"/>
            <a:ext cx="1134493" cy="578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TextBox 56"/>
          <p:cNvSpPr txBox="1">
            <a:spLocks noChangeArrowheads="1"/>
          </p:cNvSpPr>
          <p:nvPr/>
        </p:nvSpPr>
        <p:spPr bwMode="auto">
          <a:xfrm>
            <a:off x="4724400" y="3886200"/>
            <a:ext cx="228600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0488" indent="-90488">
              <a:buFont typeface="Arial" charset="0"/>
              <a:buChar char="•"/>
            </a:pPr>
            <a:r>
              <a:rPr lang="en-GB" sz="1600" dirty="0" smtClean="0">
                <a:cs typeface="Times New Roman" pitchFamily="18" charset="0"/>
              </a:rPr>
              <a:t>Collaboration </a:t>
            </a:r>
            <a:r>
              <a:rPr lang="en-GB" sz="1600" dirty="0"/>
              <a:t>between</a:t>
            </a:r>
            <a:r>
              <a:rPr lang="en-GB" sz="1600" dirty="0" smtClean="0">
                <a:cs typeface="Times New Roman" pitchFamily="18" charset="0"/>
              </a:rPr>
              <a:t> European and African countries </a:t>
            </a:r>
            <a:r>
              <a:rPr lang="en-GB" sz="1600" dirty="0">
                <a:cs typeface="Times New Roman" pitchFamily="18" charset="0"/>
              </a:rPr>
              <a:t>in common challenging </a:t>
            </a:r>
            <a:r>
              <a:rPr lang="en-GB" sz="1600" dirty="0" smtClean="0">
                <a:cs typeface="Times New Roman" pitchFamily="18" charset="0"/>
              </a:rPr>
              <a:t>fields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cs typeface="Times New Roman" pitchFamily="18" charset="0"/>
              </a:rPr>
              <a:t>Up to 1 M </a:t>
            </a:r>
            <a:r>
              <a:rPr lang="en-US" sz="1600" dirty="0"/>
              <a:t>€</a:t>
            </a:r>
            <a:endParaRPr lang="en-US" sz="1600" dirty="0"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1100" dirty="0"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4572000" y="1676400"/>
            <a:ext cx="0" cy="685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>
            <a:off x="5562600" y="2362200"/>
            <a:ext cx="0" cy="609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G:\Nagwaz mission\for publications\Presentations\Updated\Flags\Flag_of_Europ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1300757" cy="867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30" name="Grafik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0"/>
            <a:ext cx="1104580" cy="536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6"/>
          <p:cNvSpPr txBox="1">
            <a:spLocks noChangeArrowheads="1"/>
          </p:cNvSpPr>
          <p:nvPr/>
        </p:nvSpPr>
        <p:spPr bwMode="auto">
          <a:xfrm>
            <a:off x="2590800" y="3886200"/>
            <a:ext cx="2286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0488" indent="-90488">
              <a:buFont typeface="Arial" charset="0"/>
              <a:buChar char="•"/>
            </a:pPr>
            <a:r>
              <a:rPr lang="en-GB" sz="1600" dirty="0" smtClean="0">
                <a:cs typeface="Times New Roman" pitchFamily="18" charset="0"/>
              </a:rPr>
              <a:t>Collaboration between Euro-Mediterranean countries in common challenging fields</a:t>
            </a:r>
          </a:p>
          <a:p>
            <a:pPr>
              <a:buFont typeface="Arial" charset="0"/>
              <a:buChar char="•"/>
            </a:pPr>
            <a:r>
              <a:rPr lang="en-GB" sz="1600" dirty="0">
                <a:cs typeface="Times New Roman" pitchFamily="18" charset="0"/>
              </a:rPr>
              <a:t> </a:t>
            </a:r>
            <a:r>
              <a:rPr lang="en-GB" sz="1600" dirty="0" smtClean="0">
                <a:cs typeface="Times New Roman" pitchFamily="18" charset="0"/>
              </a:rPr>
              <a:t>Up to 750 K </a:t>
            </a:r>
            <a:r>
              <a:rPr lang="en-US" sz="1600" dirty="0" smtClean="0"/>
              <a:t>€/call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962400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1.5 M €/year</a:t>
            </a:r>
          </a:p>
          <a:p>
            <a:r>
              <a:rPr lang="en-US" sz="1600" dirty="0" smtClean="0"/>
              <a:t>+ 300 K € in kind/year</a:t>
            </a:r>
          </a:p>
          <a:p>
            <a:r>
              <a:rPr lang="en-US" sz="1600" dirty="0"/>
              <a:t>(up to 10 years)</a:t>
            </a:r>
          </a:p>
          <a:p>
            <a:endParaRPr lang="en-US" sz="1600" dirty="0"/>
          </a:p>
        </p:txBody>
      </p:sp>
      <p:cxnSp>
        <p:nvCxnSpPr>
          <p:cNvPr id="52" name="Straight Connector 51"/>
          <p:cNvCxnSpPr/>
          <p:nvPr/>
        </p:nvCxnSpPr>
        <p:spPr bwMode="auto">
          <a:xfrm flipV="1">
            <a:off x="4191000" y="1676400"/>
            <a:ext cx="752313" cy="84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7" name="TextBox 34826"/>
          <p:cNvSpPr txBox="1"/>
          <p:nvPr/>
        </p:nvSpPr>
        <p:spPr>
          <a:xfrm>
            <a:off x="685800" y="3048000"/>
            <a:ext cx="1905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PRIMA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81800" y="3048000"/>
            <a:ext cx="1905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LEAP-AGRI</a:t>
            </a:r>
            <a:endParaRPr lang="en-US" sz="2800" dirty="0"/>
          </a:p>
        </p:txBody>
      </p:sp>
      <p:sp>
        <p:nvSpPr>
          <p:cNvPr id="34" name="TextBox 56"/>
          <p:cNvSpPr txBox="1">
            <a:spLocks noChangeArrowheads="1"/>
          </p:cNvSpPr>
          <p:nvPr/>
        </p:nvSpPr>
        <p:spPr bwMode="auto">
          <a:xfrm>
            <a:off x="6781800" y="3886200"/>
            <a:ext cx="2362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0488" indent="-90488">
              <a:buFont typeface="Arial" charset="0"/>
              <a:buChar char="•"/>
            </a:pPr>
            <a:r>
              <a:rPr lang="en-GB" sz="1600" dirty="0" smtClean="0">
                <a:cs typeface="Times New Roman" pitchFamily="18" charset="0"/>
              </a:rPr>
              <a:t>Collaboration between Euro-Mediterranean countries in common challenging fields</a:t>
            </a:r>
          </a:p>
          <a:p>
            <a:pPr>
              <a:buFont typeface="Arial" charset="0"/>
              <a:buChar char="•"/>
            </a:pPr>
            <a:r>
              <a:rPr lang="en-GB" sz="1600" dirty="0">
                <a:cs typeface="Times New Roman" pitchFamily="18" charset="0"/>
              </a:rPr>
              <a:t> </a:t>
            </a:r>
            <a:r>
              <a:rPr lang="en-GB" sz="1600" dirty="0" smtClean="0">
                <a:cs typeface="Times New Roman" pitchFamily="18" charset="0"/>
              </a:rPr>
              <a:t>Up to 750 K </a:t>
            </a:r>
            <a:r>
              <a:rPr lang="en-US" sz="1600" dirty="0" smtClean="0"/>
              <a:t>€/call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4400" y="1524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INTERNATIONAL COOPERATION PROGRAMS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5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6586899" cy="731838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+mn-lt"/>
              </a:rPr>
              <a:t>STDF Funding Statistics</a:t>
            </a:r>
            <a:endParaRPr lang="en-US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5105400"/>
            <a:ext cx="5829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Budget Distribution over STDF Grants since 2008 until 2015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(In Million EGP)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502119"/>
              </p:ext>
            </p:extLst>
          </p:nvPr>
        </p:nvGraphicFramePr>
        <p:xfrm>
          <a:off x="609600" y="1447800"/>
          <a:ext cx="7371725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665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6746</TotalTime>
  <Words>1026</Words>
  <Application>Microsoft Office PowerPoint</Application>
  <PresentationFormat>On-screen Show (4:3)</PresentationFormat>
  <Paragraphs>326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Examples of  STDF Funding Programs</vt:lpstr>
      <vt:lpstr>Examples of  STDF Funding Programs</vt:lpstr>
      <vt:lpstr>Examples of  STDF Funding Programs</vt:lpstr>
      <vt:lpstr>PowerPoint Presentation</vt:lpstr>
      <vt:lpstr>PowerPoint Presentation</vt:lpstr>
      <vt:lpstr>STDF Funding Statistics</vt:lpstr>
      <vt:lpstr>Impact on Scientific Community</vt:lpstr>
      <vt:lpstr>Impact on Scientific Community</vt:lpstr>
      <vt:lpstr>Impact on Scientific Community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STDF</dc:title>
  <dc:creator>NAANSARY</dc:creator>
  <cp:lastModifiedBy>new</cp:lastModifiedBy>
  <cp:revision>548</cp:revision>
  <dcterms:created xsi:type="dcterms:W3CDTF">2012-11-22T20:50:12Z</dcterms:created>
  <dcterms:modified xsi:type="dcterms:W3CDTF">2017-04-23T06:28:09Z</dcterms:modified>
</cp:coreProperties>
</file>